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80" r:id="rId3"/>
    <p:sldId id="377" r:id="rId4"/>
    <p:sldId id="378" r:id="rId5"/>
    <p:sldId id="264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2629B3-EDFB-45C3-B205-C6B67B8BC179}">
          <p14:sldIdLst>
            <p14:sldId id="256"/>
            <p14:sldId id="380"/>
            <p14:sldId id="377"/>
            <p14:sldId id="378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8" autoAdjust="0"/>
    <p:restoredTop sz="76158" autoAdjust="0"/>
  </p:normalViewPr>
  <p:slideViewPr>
    <p:cSldViewPr snapToGrid="0">
      <p:cViewPr varScale="1">
        <p:scale>
          <a:sx n="88" d="100"/>
          <a:sy n="88" d="100"/>
        </p:scale>
        <p:origin x="13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CF234-0FC9-49B5-B630-B4C95DF99BF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B61034-9F3A-4153-B4B5-E54E77DB3BFE}">
      <dgm:prSet phldrT="[Text]"/>
      <dgm:spPr/>
      <dgm:t>
        <a:bodyPr/>
        <a:lstStyle/>
        <a:p>
          <a:r>
            <a:rPr lang="en-US" dirty="0"/>
            <a:t>Increased Resources for Children and Families</a:t>
          </a:r>
        </a:p>
      </dgm:t>
    </dgm:pt>
    <dgm:pt modelId="{F1DA8EA4-8DB3-40FC-91DC-AE73929BB52C}" type="parTrans" cxnId="{F3B7D68B-D29A-43C0-AC5A-E77B6211D712}">
      <dgm:prSet/>
      <dgm:spPr/>
      <dgm:t>
        <a:bodyPr/>
        <a:lstStyle/>
        <a:p>
          <a:endParaRPr lang="en-US"/>
        </a:p>
      </dgm:t>
    </dgm:pt>
    <dgm:pt modelId="{7AA114CA-F4F2-4DFF-92CE-C9B7854AA88F}" type="sibTrans" cxnId="{F3B7D68B-D29A-43C0-AC5A-E77B6211D712}">
      <dgm:prSet/>
      <dgm:spPr/>
      <dgm:t>
        <a:bodyPr/>
        <a:lstStyle/>
        <a:p>
          <a:endParaRPr lang="en-US"/>
        </a:p>
      </dgm:t>
    </dgm:pt>
    <dgm:pt modelId="{23504328-15B7-4A26-B07E-1A36313FF25D}">
      <dgm:prSet phldrT="[Text]"/>
      <dgm:spPr/>
      <dgm:t>
        <a:bodyPr/>
        <a:lstStyle/>
        <a:p>
          <a:r>
            <a:rPr lang="en-US" dirty="0"/>
            <a:t>Increased Visits with Families</a:t>
          </a:r>
        </a:p>
      </dgm:t>
    </dgm:pt>
    <dgm:pt modelId="{1CA4AD87-563B-4A12-AFE0-812686560322}" type="parTrans" cxnId="{421F0919-228B-46C0-A76D-E26010EF6C76}">
      <dgm:prSet/>
      <dgm:spPr/>
      <dgm:t>
        <a:bodyPr/>
        <a:lstStyle/>
        <a:p>
          <a:endParaRPr lang="en-US"/>
        </a:p>
      </dgm:t>
    </dgm:pt>
    <dgm:pt modelId="{375ECBA8-2112-4485-BDC2-71445E9CE91D}" type="sibTrans" cxnId="{421F0919-228B-46C0-A76D-E26010EF6C76}">
      <dgm:prSet/>
      <dgm:spPr/>
      <dgm:t>
        <a:bodyPr/>
        <a:lstStyle/>
        <a:p>
          <a:endParaRPr lang="en-US"/>
        </a:p>
      </dgm:t>
    </dgm:pt>
    <dgm:pt modelId="{FFF43BBF-7D51-4859-A3FF-51EF5FFDC283}">
      <dgm:prSet phldrT="[Text]"/>
      <dgm:spPr/>
      <dgm:t>
        <a:bodyPr/>
        <a:lstStyle/>
        <a:p>
          <a:r>
            <a:rPr lang="en-US" dirty="0"/>
            <a:t>Increased Online Supports</a:t>
          </a:r>
        </a:p>
      </dgm:t>
    </dgm:pt>
    <dgm:pt modelId="{955B0C93-7F6C-4E4B-8664-92EBF39C1109}" type="parTrans" cxnId="{DB0AECF5-6280-4778-ABBA-E04259E1B8D5}">
      <dgm:prSet/>
      <dgm:spPr/>
      <dgm:t>
        <a:bodyPr/>
        <a:lstStyle/>
        <a:p>
          <a:endParaRPr lang="en-US"/>
        </a:p>
      </dgm:t>
    </dgm:pt>
    <dgm:pt modelId="{4D987D3D-AE7B-4367-9034-03FBE3A1AB63}" type="sibTrans" cxnId="{DB0AECF5-6280-4778-ABBA-E04259E1B8D5}">
      <dgm:prSet/>
      <dgm:spPr/>
      <dgm:t>
        <a:bodyPr/>
        <a:lstStyle/>
        <a:p>
          <a:endParaRPr lang="en-US"/>
        </a:p>
      </dgm:t>
    </dgm:pt>
    <dgm:pt modelId="{5E6EA631-3122-4656-A32A-C560C34E150F}">
      <dgm:prSet phldrT="[Text]"/>
      <dgm:spPr/>
      <dgm:t>
        <a:bodyPr/>
        <a:lstStyle/>
        <a:p>
          <a:r>
            <a:rPr lang="en-US" dirty="0"/>
            <a:t>In-Person </a:t>
          </a:r>
          <a:br>
            <a:rPr lang="en-US" dirty="0"/>
          </a:br>
          <a:r>
            <a:rPr lang="en-US" dirty="0"/>
            <a:t>Services</a:t>
          </a:r>
        </a:p>
      </dgm:t>
    </dgm:pt>
    <dgm:pt modelId="{9FCE585C-04E9-48FF-A34F-8673D5DF2C4A}" type="parTrans" cxnId="{66DEB036-0112-429D-B4E2-4461A91E7486}">
      <dgm:prSet/>
      <dgm:spPr/>
      <dgm:t>
        <a:bodyPr/>
        <a:lstStyle/>
        <a:p>
          <a:endParaRPr lang="en-US"/>
        </a:p>
      </dgm:t>
    </dgm:pt>
    <dgm:pt modelId="{89C79F64-C06C-4CD5-AF18-E6900020C676}" type="sibTrans" cxnId="{66DEB036-0112-429D-B4E2-4461A91E7486}">
      <dgm:prSet/>
      <dgm:spPr/>
      <dgm:t>
        <a:bodyPr/>
        <a:lstStyle/>
        <a:p>
          <a:endParaRPr lang="en-US"/>
        </a:p>
      </dgm:t>
    </dgm:pt>
    <dgm:pt modelId="{E3425DD8-9D0C-4109-ABDD-667EA1117D40}" type="pres">
      <dgm:prSet presAssocID="{399CF234-0FC9-49B5-B630-B4C95DF99B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9CED2E-D418-41B8-B474-FBF509957821}" type="pres">
      <dgm:prSet presAssocID="{B9B61034-9F3A-4153-B4B5-E54E77DB3B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53370-A576-4886-9519-05F3D7FFF658}" type="pres">
      <dgm:prSet presAssocID="{7AA114CA-F4F2-4DFF-92CE-C9B7854AA88F}" presName="sibTrans" presStyleCnt="0"/>
      <dgm:spPr/>
    </dgm:pt>
    <dgm:pt modelId="{CE28C082-3EF9-48F9-86A1-EEF049C4C35E}" type="pres">
      <dgm:prSet presAssocID="{23504328-15B7-4A26-B07E-1A36313FF2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9FD04-CAD0-4395-AF11-858A3B79C725}" type="pres">
      <dgm:prSet presAssocID="{375ECBA8-2112-4485-BDC2-71445E9CE91D}" presName="sibTrans" presStyleCnt="0"/>
      <dgm:spPr/>
    </dgm:pt>
    <dgm:pt modelId="{7F1F15FE-64A1-468E-9E76-00EC5BAD4437}" type="pres">
      <dgm:prSet presAssocID="{FFF43BBF-7D51-4859-A3FF-51EF5FFDC2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A3662-6815-4C21-8F99-9581C9740E6C}" type="pres">
      <dgm:prSet presAssocID="{4D987D3D-AE7B-4367-9034-03FBE3A1AB63}" presName="sibTrans" presStyleCnt="0"/>
      <dgm:spPr/>
    </dgm:pt>
    <dgm:pt modelId="{4B9EC7DE-27CB-418D-B94E-2A5A63E14FAA}" type="pres">
      <dgm:prSet presAssocID="{5E6EA631-3122-4656-A32A-C560C34E15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7D68B-D29A-43C0-AC5A-E77B6211D712}" srcId="{399CF234-0FC9-49B5-B630-B4C95DF99BF8}" destId="{B9B61034-9F3A-4153-B4B5-E54E77DB3BFE}" srcOrd="0" destOrd="0" parTransId="{F1DA8EA4-8DB3-40FC-91DC-AE73929BB52C}" sibTransId="{7AA114CA-F4F2-4DFF-92CE-C9B7854AA88F}"/>
    <dgm:cxn modelId="{66DEB036-0112-429D-B4E2-4461A91E7486}" srcId="{399CF234-0FC9-49B5-B630-B4C95DF99BF8}" destId="{5E6EA631-3122-4656-A32A-C560C34E150F}" srcOrd="3" destOrd="0" parTransId="{9FCE585C-04E9-48FF-A34F-8673D5DF2C4A}" sibTransId="{89C79F64-C06C-4CD5-AF18-E6900020C676}"/>
    <dgm:cxn modelId="{32F5368E-3842-4341-B039-B81D3C20FB81}" type="presOf" srcId="{5E6EA631-3122-4656-A32A-C560C34E150F}" destId="{4B9EC7DE-27CB-418D-B94E-2A5A63E14FAA}" srcOrd="0" destOrd="0" presId="urn:microsoft.com/office/officeart/2005/8/layout/default"/>
    <dgm:cxn modelId="{23386527-6D56-4248-8F49-FA9123EC2C5B}" type="presOf" srcId="{399CF234-0FC9-49B5-B630-B4C95DF99BF8}" destId="{E3425DD8-9D0C-4109-ABDD-667EA1117D40}" srcOrd="0" destOrd="0" presId="urn:microsoft.com/office/officeart/2005/8/layout/default"/>
    <dgm:cxn modelId="{DB0AECF5-6280-4778-ABBA-E04259E1B8D5}" srcId="{399CF234-0FC9-49B5-B630-B4C95DF99BF8}" destId="{FFF43BBF-7D51-4859-A3FF-51EF5FFDC283}" srcOrd="2" destOrd="0" parTransId="{955B0C93-7F6C-4E4B-8664-92EBF39C1109}" sibTransId="{4D987D3D-AE7B-4367-9034-03FBE3A1AB63}"/>
    <dgm:cxn modelId="{9E1B453C-6056-430A-81CB-F728E43AC372}" type="presOf" srcId="{FFF43BBF-7D51-4859-A3FF-51EF5FFDC283}" destId="{7F1F15FE-64A1-468E-9E76-00EC5BAD4437}" srcOrd="0" destOrd="0" presId="urn:microsoft.com/office/officeart/2005/8/layout/default"/>
    <dgm:cxn modelId="{1931D516-34E7-47A1-AED3-DB4F6EC4BBE7}" type="presOf" srcId="{23504328-15B7-4A26-B07E-1A36313FF25D}" destId="{CE28C082-3EF9-48F9-86A1-EEF049C4C35E}" srcOrd="0" destOrd="0" presId="urn:microsoft.com/office/officeart/2005/8/layout/default"/>
    <dgm:cxn modelId="{421F0919-228B-46C0-A76D-E26010EF6C76}" srcId="{399CF234-0FC9-49B5-B630-B4C95DF99BF8}" destId="{23504328-15B7-4A26-B07E-1A36313FF25D}" srcOrd="1" destOrd="0" parTransId="{1CA4AD87-563B-4A12-AFE0-812686560322}" sibTransId="{375ECBA8-2112-4485-BDC2-71445E9CE91D}"/>
    <dgm:cxn modelId="{00166644-F0D2-499D-A8B5-C5BF6CB724FD}" type="presOf" srcId="{B9B61034-9F3A-4153-B4B5-E54E77DB3BFE}" destId="{779CED2E-D418-41B8-B474-FBF509957821}" srcOrd="0" destOrd="0" presId="urn:microsoft.com/office/officeart/2005/8/layout/default"/>
    <dgm:cxn modelId="{25229398-8801-4263-92A4-5523D82EA267}" type="presParOf" srcId="{E3425DD8-9D0C-4109-ABDD-667EA1117D40}" destId="{779CED2E-D418-41B8-B474-FBF509957821}" srcOrd="0" destOrd="0" presId="urn:microsoft.com/office/officeart/2005/8/layout/default"/>
    <dgm:cxn modelId="{85D5C832-449C-4774-A173-3633C5A27BC6}" type="presParOf" srcId="{E3425DD8-9D0C-4109-ABDD-667EA1117D40}" destId="{C6B53370-A576-4886-9519-05F3D7FFF658}" srcOrd="1" destOrd="0" presId="urn:microsoft.com/office/officeart/2005/8/layout/default"/>
    <dgm:cxn modelId="{8511D905-7CC0-4504-9176-B4C11828D7F5}" type="presParOf" srcId="{E3425DD8-9D0C-4109-ABDD-667EA1117D40}" destId="{CE28C082-3EF9-48F9-86A1-EEF049C4C35E}" srcOrd="2" destOrd="0" presId="urn:microsoft.com/office/officeart/2005/8/layout/default"/>
    <dgm:cxn modelId="{9431D27E-2D11-437F-AD4C-8FA9446CB19F}" type="presParOf" srcId="{E3425DD8-9D0C-4109-ABDD-667EA1117D40}" destId="{79F9FD04-CAD0-4395-AF11-858A3B79C725}" srcOrd="3" destOrd="0" presId="urn:microsoft.com/office/officeart/2005/8/layout/default"/>
    <dgm:cxn modelId="{4C5BF301-13F5-4723-8A9D-23B63C4FEC39}" type="presParOf" srcId="{E3425DD8-9D0C-4109-ABDD-667EA1117D40}" destId="{7F1F15FE-64A1-468E-9E76-00EC5BAD4437}" srcOrd="4" destOrd="0" presId="urn:microsoft.com/office/officeart/2005/8/layout/default"/>
    <dgm:cxn modelId="{0C75E06E-96EE-4813-8CF3-56236B99070D}" type="presParOf" srcId="{E3425DD8-9D0C-4109-ABDD-667EA1117D40}" destId="{63BA3662-6815-4C21-8F99-9581C9740E6C}" srcOrd="5" destOrd="0" presId="urn:microsoft.com/office/officeart/2005/8/layout/default"/>
    <dgm:cxn modelId="{5E979CF8-8ED8-42B1-AB68-415909CF51C3}" type="presParOf" srcId="{E3425DD8-9D0C-4109-ABDD-667EA1117D40}" destId="{4B9EC7DE-27CB-418D-B94E-2A5A63E14FA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CED2E-D418-41B8-B474-FBF509957821}">
      <dsp:nvSpPr>
        <dsp:cNvPr id="0" name=""/>
        <dsp:cNvSpPr/>
      </dsp:nvSpPr>
      <dsp:spPr>
        <a:xfrm>
          <a:off x="1469490" y="2364"/>
          <a:ext cx="2985746" cy="17914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Increased Resources for Children and Families</a:t>
          </a:r>
        </a:p>
      </dsp:txBody>
      <dsp:txXfrm>
        <a:off x="1469490" y="2364"/>
        <a:ext cx="2985746" cy="1791447"/>
      </dsp:txXfrm>
    </dsp:sp>
    <dsp:sp modelId="{CE28C082-3EF9-48F9-86A1-EEF049C4C35E}">
      <dsp:nvSpPr>
        <dsp:cNvPr id="0" name=""/>
        <dsp:cNvSpPr/>
      </dsp:nvSpPr>
      <dsp:spPr>
        <a:xfrm>
          <a:off x="4753811" y="2364"/>
          <a:ext cx="2985746" cy="1791447"/>
        </a:xfrm>
        <a:prstGeom prst="rect">
          <a:avLst/>
        </a:prstGeom>
        <a:solidFill>
          <a:schemeClr val="accent3">
            <a:hueOff val="1146302"/>
            <a:satOff val="0"/>
            <a:lumOff val="-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Increased Visits with Families</a:t>
          </a:r>
        </a:p>
      </dsp:txBody>
      <dsp:txXfrm>
        <a:off x="4753811" y="2364"/>
        <a:ext cx="2985746" cy="1791447"/>
      </dsp:txXfrm>
    </dsp:sp>
    <dsp:sp modelId="{7F1F15FE-64A1-468E-9E76-00EC5BAD4437}">
      <dsp:nvSpPr>
        <dsp:cNvPr id="0" name=""/>
        <dsp:cNvSpPr/>
      </dsp:nvSpPr>
      <dsp:spPr>
        <a:xfrm>
          <a:off x="1469490" y="2092387"/>
          <a:ext cx="2985746" cy="1791447"/>
        </a:xfrm>
        <a:prstGeom prst="rect">
          <a:avLst/>
        </a:prstGeom>
        <a:solidFill>
          <a:schemeClr val="accent3">
            <a:hueOff val="2292605"/>
            <a:satOff val="0"/>
            <a:lumOff val="-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Increased Online Supports</a:t>
          </a:r>
        </a:p>
      </dsp:txBody>
      <dsp:txXfrm>
        <a:off x="1469490" y="2092387"/>
        <a:ext cx="2985746" cy="1791447"/>
      </dsp:txXfrm>
    </dsp:sp>
    <dsp:sp modelId="{4B9EC7DE-27CB-418D-B94E-2A5A63E14FAA}">
      <dsp:nvSpPr>
        <dsp:cNvPr id="0" name=""/>
        <dsp:cNvSpPr/>
      </dsp:nvSpPr>
      <dsp:spPr>
        <a:xfrm>
          <a:off x="4753811" y="2092387"/>
          <a:ext cx="2985746" cy="1791447"/>
        </a:xfrm>
        <a:prstGeom prst="rect">
          <a:avLst/>
        </a:prstGeom>
        <a:solidFill>
          <a:schemeClr val="accent3">
            <a:hueOff val="3438907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In-Person </a:t>
          </a:r>
          <a:br>
            <a:rPr lang="en-US" sz="2800" kern="1200" dirty="0"/>
          </a:br>
          <a:r>
            <a:rPr lang="en-US" sz="2800" kern="1200" dirty="0"/>
            <a:t>Services</a:t>
          </a:r>
        </a:p>
      </dsp:txBody>
      <dsp:txXfrm>
        <a:off x="4753811" y="2092387"/>
        <a:ext cx="2985746" cy="179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3BA9-DB10-452D-9FE8-96D1400863B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968A3-35F5-4985-BA83-E373A3A6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6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18B4DC-8C32-4DD3-801D-6DFC7A19931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DDD076-B8C7-440B-9518-AA4703B71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H5-CQUqJ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  <a:p>
            <a:r>
              <a:rPr lang="en-US" dirty="0"/>
              <a:t>Early Learning</a:t>
            </a:r>
            <a:br>
              <a:rPr lang="en-US" dirty="0"/>
            </a:br>
            <a:r>
              <a:rPr lang="en-US" dirty="0"/>
              <a:t>Strategic plan</a:t>
            </a:r>
          </a:p>
          <a:p>
            <a:r>
              <a:rPr lang="en-US" dirty="0"/>
              <a:t>RESJ</a:t>
            </a:r>
          </a:p>
          <a:p>
            <a:r>
              <a:rPr lang="en-US" dirty="0"/>
              <a:t>Secretary’s List</a:t>
            </a:r>
          </a:p>
          <a:p>
            <a:r>
              <a:rPr lang="en-US" dirty="0"/>
              <a:t>Certificate of Parental Improvement</a:t>
            </a:r>
          </a:p>
          <a:p>
            <a:r>
              <a:rPr lang="en-US" dirty="0"/>
              <a:t>Z.J.G.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to: Non-Traditional/Modified Services in ECEAP During COVID-19 https://dcyf.wa.gov/sites/default/files/pdf/ECEAP_NonTraditional_Modified_Services_COVID19.pdf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6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https://www.youtube.com/watch?v=jjH5-CQUqJY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Please refer to handout for more</a:t>
            </a:r>
            <a:r>
              <a:rPr lang="en-US" b="1" baseline="0" dirty="0"/>
              <a:t> details</a:t>
            </a:r>
          </a:p>
          <a:p>
            <a:endParaRPr lang="en-US" baseline="0" dirty="0"/>
          </a:p>
          <a:p>
            <a:r>
              <a:rPr lang="en-US" dirty="0"/>
              <a:t>The Court’s opinion expands the “reason to know” standard that triggers the Indian Child Welfare Act (ICWA) and Washington Indian Child Welfare Act’s (WICWA) application.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Supreme Court’s decision clarifies that if there is any indication from any participant that a child has Indian heritage — for example, testimony from a social worker, parent or intervening tribe — the Acts’ protections must be applied.</a:t>
            </a:r>
          </a:p>
          <a:p>
            <a:endParaRPr lang="en-US" baseline="0" dirty="0"/>
          </a:p>
          <a:p>
            <a:endParaRPr lang="en-US" baseline="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DCYF is submitting a decision package to address current gaps in services and programs.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DCYF will begin making policy revisions through the ICW Subcommittee in early 2021.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DCYF will work to develop process maps of the current Qualified Expert Witness and legal notice systems to address needed changes.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6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4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4101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Location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797559" y="4943993"/>
            <a:ext cx="451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hlinkClick r:id="rId2"/>
              </a:rPr>
              <a:t>www.dcyf.wa.gov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title="The Washington State Department of Children, Youth &amp; Familie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" y="5495731"/>
            <a:ext cx="12198096" cy="13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7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5549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4849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63539"/>
            <a:ext cx="10515600" cy="387228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3116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13775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37751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7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3116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49247"/>
            <a:ext cx="10515600" cy="388658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2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009521"/>
            <a:ext cx="10515600" cy="285273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88924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4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649247"/>
            <a:ext cx="5181600" cy="385362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649247"/>
            <a:ext cx="5181600" cy="385362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3116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49247"/>
            <a:ext cx="5157787" cy="855828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2964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49247"/>
            <a:ext cx="5183188" cy="855828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2964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3116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7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3116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838200" y="5703073"/>
            <a:ext cx="105382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3116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7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1649247"/>
            <a:ext cx="6172200" cy="37811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49247"/>
            <a:ext cx="3932237" cy="37811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3116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1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dcyf.wa.gov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1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1966" y="6170638"/>
            <a:ext cx="326215" cy="3222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580BBE-2B6C-4CEF-A856-D19FE1B75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760720"/>
            <a:ext cx="12198096" cy="10972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15"/>
              </a:rPr>
              <a:t>www.dcyf.wa.gov</a:t>
            </a:r>
            <a:endParaRPr lang="en-US" dirty="0"/>
          </a:p>
        </p:txBody>
      </p: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11541966" y="6192404"/>
            <a:ext cx="478615" cy="3222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580BBE-2B6C-4CEF-A856-D19FE1B7565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6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leena.ives@dcyf.w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34169" y="285081"/>
            <a:ext cx="9144000" cy="2387600"/>
          </a:xfrm>
        </p:spPr>
        <p:txBody>
          <a:bodyPr/>
          <a:lstStyle/>
          <a:p>
            <a:r>
              <a:rPr lang="en-US" dirty="0"/>
              <a:t>DCYF Centennial Accord Updates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83EA1-DBEF-4E5E-805D-B657F2F5E489}"/>
              </a:ext>
            </a:extLst>
          </p:cNvPr>
          <p:cNvSpPr txBox="1"/>
          <p:nvPr/>
        </p:nvSpPr>
        <p:spPr>
          <a:xfrm>
            <a:off x="1568067" y="3261990"/>
            <a:ext cx="9055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Sally Brownfield, Squaxin Island Tribe, Education Director, IPEL Chair</a:t>
            </a:r>
          </a:p>
          <a:p>
            <a:pPr algn="ctr"/>
            <a:r>
              <a:rPr lang="en-US" dirty="0"/>
              <a:t>Loni Greninger, Jamestown S’Klallam Tribe Vice-Chair</a:t>
            </a:r>
          </a:p>
          <a:p>
            <a:pPr algn="ctr"/>
            <a:r>
              <a:rPr lang="en-US" dirty="0"/>
              <a:t>Ross Hunter, Secretary DCYF</a:t>
            </a:r>
          </a:p>
        </p:txBody>
      </p:sp>
    </p:spTree>
    <p:extLst>
      <p:ext uri="{BB962C8B-B14F-4D97-AF65-F5344CB8AC3E}">
        <p14:creationId xmlns:p14="http://schemas.microsoft.com/office/powerpoint/2010/main" val="211627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ECEAP Services Throughout the Pandemic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195406"/>
              </p:ext>
            </p:extLst>
          </p:nvPr>
        </p:nvGraphicFramePr>
        <p:xfrm>
          <a:off x="1491476" y="1649413"/>
          <a:ext cx="9209049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37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Learning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53E7B00-5E60-4AAB-B925-90DD99F3E5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5"/>
          <a:stretch/>
        </p:blipFill>
        <p:spPr>
          <a:xfrm>
            <a:off x="5065921" y="2381808"/>
            <a:ext cx="2422309" cy="2175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51B6C6-6CD8-4A19-AE30-D30885E83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/>
          <a:stretch/>
        </p:blipFill>
        <p:spPr>
          <a:xfrm>
            <a:off x="838200" y="2381808"/>
            <a:ext cx="3416070" cy="2124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B6E33-BC03-456C-91AE-3867D0A49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0896" y="1755896"/>
            <a:ext cx="4071890" cy="30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4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Z.J.G. Supreme Court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Sept. 3, 2020, the Washington State Supreme Court issued an opinion in In re Dependency of Z.J.G. and M.E.J.G., holding that a court has a “reason to know” that a child is or may be an Indian Child when a participant in the proceeding indicates that the child has tribal heritage.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change in when a court has a “reason to know” a child is Indian will require DCYF to make changes to its practice and policy.</a:t>
            </a:r>
          </a:p>
        </p:txBody>
      </p:sp>
    </p:spTree>
    <p:extLst>
      <p:ext uri="{BB962C8B-B14F-4D97-AF65-F5344CB8AC3E}">
        <p14:creationId xmlns:p14="http://schemas.microsoft.com/office/powerpoint/2010/main" val="72648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dirty="0"/>
              <a:t>Contact:</a:t>
            </a:r>
          </a:p>
          <a:p>
            <a:pPr marL="0" indent="0" algn="ctr">
              <a:buNone/>
            </a:pPr>
            <a:r>
              <a:rPr lang="en-US" dirty="0"/>
              <a:t>Ross Hunter</a:t>
            </a:r>
          </a:p>
          <a:p>
            <a:pPr marL="0" indent="0" algn="ctr">
              <a:buNone/>
            </a:pPr>
            <a:r>
              <a:rPr lang="en-US" dirty="0"/>
              <a:t>Secretary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Ross.hunter@dcyf.wa.gov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65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YF">
      <a:dk1>
        <a:srgbClr val="863399"/>
      </a:dk1>
      <a:lt1>
        <a:sysClr val="window" lastClr="FFFFFF"/>
      </a:lt1>
      <a:dk2>
        <a:srgbClr val="923A7F"/>
      </a:dk2>
      <a:lt2>
        <a:srgbClr val="E7E6E6"/>
      </a:lt2>
      <a:accent1>
        <a:srgbClr val="863399"/>
      </a:accent1>
      <a:accent2>
        <a:srgbClr val="E64B38"/>
      </a:accent2>
      <a:accent3>
        <a:srgbClr val="008522"/>
      </a:accent3>
      <a:accent4>
        <a:srgbClr val="006580"/>
      </a:accent4>
      <a:accent5>
        <a:srgbClr val="F5B335"/>
      </a:accent5>
      <a:accent6>
        <a:srgbClr val="6ABF4B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326</Words>
  <Application>Microsoft Office PowerPoint</Application>
  <PresentationFormat>Widescreen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DCYF Centennial Accord Updates</vt:lpstr>
      <vt:lpstr>ECEAP Services Throughout the Pandemic</vt:lpstr>
      <vt:lpstr>Early Learning</vt:lpstr>
      <vt:lpstr>Z.J.G. Supreme Court Decision</vt:lpstr>
      <vt:lpstr>Thank you!</vt:lpstr>
    </vt:vector>
  </TitlesOfParts>
  <Company>Children's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Downing, William (DCYF)</dc:creator>
  <cp:lastModifiedBy>Hurtado, Mystique (GOIA)</cp:lastModifiedBy>
  <cp:revision>70</cp:revision>
  <cp:lastPrinted>2019-04-09T21:11:26Z</cp:lastPrinted>
  <dcterms:created xsi:type="dcterms:W3CDTF">2019-04-05T22:52:32Z</dcterms:created>
  <dcterms:modified xsi:type="dcterms:W3CDTF">2020-11-19T01:14:31Z</dcterms:modified>
</cp:coreProperties>
</file>