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8" r:id="rId2"/>
    <p:sldMasterId id="2147483690" r:id="rId3"/>
  </p:sldMasterIdLst>
  <p:notesMasterIdLst>
    <p:notesMasterId r:id="rId25"/>
  </p:notesMasterIdLst>
  <p:sldIdLst>
    <p:sldId id="256" r:id="rId4"/>
    <p:sldId id="278" r:id="rId5"/>
    <p:sldId id="268" r:id="rId6"/>
    <p:sldId id="269" r:id="rId7"/>
    <p:sldId id="271" r:id="rId8"/>
    <p:sldId id="270" r:id="rId9"/>
    <p:sldId id="272" r:id="rId10"/>
    <p:sldId id="2604" r:id="rId11"/>
    <p:sldId id="273" r:id="rId12"/>
    <p:sldId id="258" r:id="rId13"/>
    <p:sldId id="274" r:id="rId14"/>
    <p:sldId id="290" r:id="rId15"/>
    <p:sldId id="275" r:id="rId16"/>
    <p:sldId id="2602" r:id="rId17"/>
    <p:sldId id="276" r:id="rId18"/>
    <p:sldId id="360" r:id="rId19"/>
    <p:sldId id="2599" r:id="rId20"/>
    <p:sldId id="2601" r:id="rId21"/>
    <p:sldId id="277" r:id="rId22"/>
    <p:sldId id="2603" r:id="rId23"/>
    <p:sldId id="279"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7" d="100"/>
          <a:sy n="77" d="100"/>
        </p:scale>
        <p:origin x="684"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424555E-3682-4B4F-837B-69B14E0310B1}" type="datetimeFigureOut">
              <a:rPr lang="en-US" smtClean="0"/>
              <a:t>11/19/2020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014E18F-68B3-4A9A-8C27-2DF79CE3B764}" type="slidenum">
              <a:rPr lang="en-US" smtClean="0"/>
              <a:t>‹#›</a:t>
            </a:fld>
            <a:endParaRPr lang="en-US"/>
          </a:p>
        </p:txBody>
      </p:sp>
    </p:spTree>
    <p:extLst>
      <p:ext uri="{BB962C8B-B14F-4D97-AF65-F5344CB8AC3E}">
        <p14:creationId xmlns:p14="http://schemas.microsoft.com/office/powerpoint/2010/main" val="17715365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www.tribalinstitute.org/articles/goldberg.htm"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tribalinstitute.org/articles/goldberg.htm"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alibri" panose="020F0502020204030204" pitchFamily="34" charset="0"/>
                <a:ea typeface="Calibri" panose="020F0502020204030204" pitchFamily="34" charset="0"/>
              </a:rPr>
              <a:t>or further reading on PL 280, see Professor Carole Goldberg’s, </a:t>
            </a:r>
            <a:r>
              <a:rPr lang="en-US" sz="1800" i="1" dirty="0">
                <a:effectLst/>
                <a:latin typeface="Calibri" panose="020F0502020204030204" pitchFamily="34" charset="0"/>
                <a:ea typeface="Calibri" panose="020F0502020204030204" pitchFamily="34" charset="0"/>
              </a:rPr>
              <a:t>Questions and Answers about Public Law 280</a:t>
            </a:r>
            <a:r>
              <a:rPr lang="en-US" sz="1800" dirty="0">
                <a:effectLst/>
                <a:latin typeface="Calibri" panose="020F0502020204030204" pitchFamily="34" charset="0"/>
                <a:ea typeface="Calibri" panose="020F0502020204030204" pitchFamily="34" charset="0"/>
              </a:rPr>
              <a:t>, at </a:t>
            </a:r>
            <a:r>
              <a:rPr lang="en-US" sz="18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3"/>
              </a:rPr>
              <a:t>http://www.tribalinstitute.org/articles/goldberg.htm</a:t>
            </a:r>
            <a:r>
              <a:rPr lang="en-US" sz="1800" dirty="0">
                <a:effectLst/>
                <a:latin typeface="Calibri" panose="020F0502020204030204" pitchFamily="34" charset="0"/>
                <a:ea typeface="Calibri" panose="020F0502020204030204" pitchFamily="34" charset="0"/>
              </a:rPr>
              <a:t>, and Professor Robert T. Anderson’s article, </a:t>
            </a:r>
            <a:r>
              <a:rPr lang="en-US" sz="1800" i="1" dirty="0">
                <a:effectLst/>
                <a:latin typeface="Calibri" panose="020F0502020204030204" pitchFamily="34" charset="0"/>
                <a:ea typeface="Calibri" panose="020F0502020204030204" pitchFamily="34" charset="0"/>
              </a:rPr>
              <a:t>Negotiating Jurisdiction: Retroceding State Authority Over Indian Country Granted By Public Law 280</a:t>
            </a:r>
            <a:r>
              <a:rPr lang="en-US" sz="1800" dirty="0">
                <a:effectLst/>
                <a:latin typeface="Calibri" panose="020F0502020204030204" pitchFamily="34" charset="0"/>
                <a:ea typeface="Calibri" panose="020F0502020204030204" pitchFamily="34" charset="0"/>
              </a:rPr>
              <a:t>,”</a:t>
            </a:r>
            <a:r>
              <a:rPr lang="en-US" sz="1800" cap="small" dirty="0">
                <a:effectLst/>
                <a:latin typeface="Calibri" panose="020F0502020204030204" pitchFamily="34" charset="0"/>
                <a:ea typeface="Calibri" panose="020F0502020204030204" pitchFamily="34" charset="0"/>
              </a:rPr>
              <a:t> Wash</a:t>
            </a:r>
            <a:r>
              <a:rPr lang="en-US" sz="1800" dirty="0">
                <a:effectLst/>
                <a:latin typeface="Calibri" panose="020F0502020204030204" pitchFamily="34" charset="0"/>
                <a:ea typeface="Calibri" panose="020F0502020204030204" pitchFamily="34" charset="0"/>
              </a:rPr>
              <a:t>. </a:t>
            </a:r>
            <a:r>
              <a:rPr lang="en-US" sz="1800" cap="small" dirty="0">
                <a:effectLst/>
                <a:latin typeface="Calibri" panose="020F0502020204030204" pitchFamily="34" charset="0"/>
                <a:ea typeface="Calibri" panose="020F0502020204030204" pitchFamily="34" charset="0"/>
              </a:rPr>
              <a:t>L. Rev</a:t>
            </a:r>
            <a:r>
              <a:rPr lang="en-US" sz="1800" dirty="0">
                <a:effectLst/>
                <a:latin typeface="Calibri" panose="020F0502020204030204" pitchFamily="34" charset="0"/>
                <a:ea typeface="Calibri" panose="020F0502020204030204" pitchFamily="34" charset="0"/>
              </a:rPr>
              <a:t>. 87, 915 (2012).</a:t>
            </a:r>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837A671-6CE7-4A6F-8217-BA7F48E2564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262073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alibri" panose="020F0502020204030204" pitchFamily="34" charset="0"/>
                <a:ea typeface="Calibri" panose="020F0502020204030204" pitchFamily="34" charset="0"/>
              </a:rPr>
              <a:t>or further reading on PL 280, see Professor Carole Goldberg’s, </a:t>
            </a:r>
            <a:r>
              <a:rPr lang="en-US" sz="1800" i="1" dirty="0">
                <a:effectLst/>
                <a:latin typeface="Calibri" panose="020F0502020204030204" pitchFamily="34" charset="0"/>
                <a:ea typeface="Calibri" panose="020F0502020204030204" pitchFamily="34" charset="0"/>
              </a:rPr>
              <a:t>Questions and Answers about Public Law 280</a:t>
            </a:r>
            <a:r>
              <a:rPr lang="en-US" sz="1800" dirty="0">
                <a:effectLst/>
                <a:latin typeface="Calibri" panose="020F0502020204030204" pitchFamily="34" charset="0"/>
                <a:ea typeface="Calibri" panose="020F0502020204030204" pitchFamily="34" charset="0"/>
              </a:rPr>
              <a:t>, at </a:t>
            </a:r>
            <a:r>
              <a:rPr lang="en-US" sz="18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3"/>
              </a:rPr>
              <a:t>http://www.tribalinstitute.org/articles/goldberg.htm</a:t>
            </a:r>
            <a:r>
              <a:rPr lang="en-US" sz="1800" dirty="0">
                <a:effectLst/>
                <a:latin typeface="Calibri" panose="020F0502020204030204" pitchFamily="34" charset="0"/>
                <a:ea typeface="Calibri" panose="020F0502020204030204" pitchFamily="34" charset="0"/>
              </a:rPr>
              <a:t>, and Professor Robert T. Anderson’s article, </a:t>
            </a:r>
            <a:r>
              <a:rPr lang="en-US" sz="1800" i="1" dirty="0">
                <a:effectLst/>
                <a:latin typeface="Calibri" panose="020F0502020204030204" pitchFamily="34" charset="0"/>
                <a:ea typeface="Calibri" panose="020F0502020204030204" pitchFamily="34" charset="0"/>
              </a:rPr>
              <a:t>Negotiating Jurisdiction: Retroceding State Authority Over Indian Country Granted By Public Law 280</a:t>
            </a:r>
            <a:r>
              <a:rPr lang="en-US" sz="1800" dirty="0">
                <a:effectLst/>
                <a:latin typeface="Calibri" panose="020F0502020204030204" pitchFamily="34" charset="0"/>
                <a:ea typeface="Calibri" panose="020F0502020204030204" pitchFamily="34" charset="0"/>
              </a:rPr>
              <a:t>,”</a:t>
            </a:r>
            <a:r>
              <a:rPr lang="en-US" sz="1800" cap="small" dirty="0">
                <a:effectLst/>
                <a:latin typeface="Calibri" panose="020F0502020204030204" pitchFamily="34" charset="0"/>
                <a:ea typeface="Calibri" panose="020F0502020204030204" pitchFamily="34" charset="0"/>
              </a:rPr>
              <a:t> Wash</a:t>
            </a:r>
            <a:r>
              <a:rPr lang="en-US" sz="1800" dirty="0">
                <a:effectLst/>
                <a:latin typeface="Calibri" panose="020F0502020204030204" pitchFamily="34" charset="0"/>
                <a:ea typeface="Calibri" panose="020F0502020204030204" pitchFamily="34" charset="0"/>
              </a:rPr>
              <a:t>. </a:t>
            </a:r>
            <a:r>
              <a:rPr lang="en-US" sz="1800" cap="small" dirty="0">
                <a:effectLst/>
                <a:latin typeface="Calibri" panose="020F0502020204030204" pitchFamily="34" charset="0"/>
                <a:ea typeface="Calibri" panose="020F0502020204030204" pitchFamily="34" charset="0"/>
              </a:rPr>
              <a:t>L. Rev</a:t>
            </a:r>
            <a:r>
              <a:rPr lang="en-US" sz="1800" dirty="0">
                <a:effectLst/>
                <a:latin typeface="Calibri" panose="020F0502020204030204" pitchFamily="34" charset="0"/>
                <a:ea typeface="Calibri" panose="020F0502020204030204" pitchFamily="34" charset="0"/>
              </a:rPr>
              <a:t>. 87, 915 (2012).</a:t>
            </a:r>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837A671-6CE7-4A6F-8217-BA7F48E2564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811569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state definitions didn’t readily translate into foundational public health services at Tribes and UIHOs. Last December 2019, AIHC held a Tribal FPHS Summit to get input from the Tribes on Tribal FPHS programs/ definitions. This allows for the TFPHS to be tribally driven, instead of always trying to assimilate into the State’s definition.</a:t>
            </a:r>
          </a:p>
        </p:txBody>
      </p:sp>
      <p:sp>
        <p:nvSpPr>
          <p:cNvPr id="4" name="Slide Number Placeholder 3"/>
          <p:cNvSpPr>
            <a:spLocks noGrp="1"/>
          </p:cNvSpPr>
          <p:nvPr>
            <p:ph type="sldNum" sz="quarter" idx="5"/>
          </p:nvPr>
        </p:nvSpPr>
        <p:spPr/>
        <p:txBody>
          <a:bodyPr/>
          <a:lstStyle/>
          <a:p>
            <a:fld id="{F148325B-83EA-49D6-B2A4-EECF0958A76B}" type="slidenum">
              <a:rPr lang="en-US" smtClean="0"/>
              <a:t>12</a:t>
            </a:fld>
            <a:endParaRPr lang="en-US"/>
          </a:p>
        </p:txBody>
      </p:sp>
    </p:spTree>
    <p:extLst>
      <p:ext uri="{BB962C8B-B14F-4D97-AF65-F5344CB8AC3E}">
        <p14:creationId xmlns:p14="http://schemas.microsoft.com/office/powerpoint/2010/main" val="15453558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D996F3-AA47-44BE-8F83-CC3428A6FAA5}" type="slidenum">
              <a:rPr kumimoji="0" lang="en-US" alt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alt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659289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4686472-BF58-4092-94B5-BC5A6AD3FF78}" type="datetimeFigureOut">
              <a:rPr lang="en-US" smtClean="0"/>
              <a:t>11/19/2020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C56D68-8EDF-4869-9AE2-C3BA6A4B4BE0}" type="slidenum">
              <a:rPr lang="en-US" smtClean="0"/>
              <a:t>‹#›</a:t>
            </a:fld>
            <a:endParaRPr lang="en-US"/>
          </a:p>
        </p:txBody>
      </p:sp>
    </p:spTree>
    <p:extLst>
      <p:ext uri="{BB962C8B-B14F-4D97-AF65-F5344CB8AC3E}">
        <p14:creationId xmlns:p14="http://schemas.microsoft.com/office/powerpoint/2010/main" val="4773651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4686472-BF58-4092-94B5-BC5A6AD3FF78}" type="datetimeFigureOut">
              <a:rPr lang="en-US" smtClean="0"/>
              <a:t>11/19/2020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C56D68-8EDF-4869-9AE2-C3BA6A4B4BE0}" type="slidenum">
              <a:rPr lang="en-US" smtClean="0"/>
              <a:t>‹#›</a:t>
            </a:fld>
            <a:endParaRPr lang="en-US"/>
          </a:p>
        </p:txBody>
      </p:sp>
    </p:spTree>
    <p:extLst>
      <p:ext uri="{BB962C8B-B14F-4D97-AF65-F5344CB8AC3E}">
        <p14:creationId xmlns:p14="http://schemas.microsoft.com/office/powerpoint/2010/main" val="25452880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94686472-BF58-4092-94B5-BC5A6AD3FF78}" type="datetimeFigureOut">
              <a:rPr lang="en-US" smtClean="0"/>
              <a:t>11/19/2020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C56D68-8EDF-4869-9AE2-C3BA6A4B4BE0}" type="slidenum">
              <a:rPr lang="en-US" smtClean="0"/>
              <a:t>‹#›</a:t>
            </a:fld>
            <a:endParaRPr lang="en-US"/>
          </a:p>
        </p:txBody>
      </p:sp>
    </p:spTree>
    <p:extLst>
      <p:ext uri="{BB962C8B-B14F-4D97-AF65-F5344CB8AC3E}">
        <p14:creationId xmlns:p14="http://schemas.microsoft.com/office/powerpoint/2010/main" val="5275439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94686472-BF58-4092-94B5-BC5A6AD3FF78}" type="datetimeFigureOut">
              <a:rPr lang="en-US" smtClean="0"/>
              <a:t>11/19/2020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C56D68-8EDF-4869-9AE2-C3BA6A4B4BE0}"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0593032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4686472-BF58-4092-94B5-BC5A6AD3FF78}" type="datetimeFigureOut">
              <a:rPr lang="en-US" smtClean="0"/>
              <a:t>11/19/2020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C56D68-8EDF-4869-9AE2-C3BA6A4B4BE0}" type="slidenum">
              <a:rPr lang="en-US" smtClean="0"/>
              <a:t>‹#›</a:t>
            </a:fld>
            <a:endParaRPr lang="en-US"/>
          </a:p>
        </p:txBody>
      </p:sp>
    </p:spTree>
    <p:extLst>
      <p:ext uri="{BB962C8B-B14F-4D97-AF65-F5344CB8AC3E}">
        <p14:creationId xmlns:p14="http://schemas.microsoft.com/office/powerpoint/2010/main" val="12250904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94686472-BF58-4092-94B5-BC5A6AD3FF78}" type="datetimeFigureOut">
              <a:rPr lang="en-US" smtClean="0"/>
              <a:t>11/19/2020</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C56D68-8EDF-4869-9AE2-C3BA6A4B4BE0}" type="slidenum">
              <a:rPr lang="en-US" smtClean="0"/>
              <a:t>‹#›</a:t>
            </a:fld>
            <a:endParaRPr lang="en-US"/>
          </a:p>
        </p:txBody>
      </p:sp>
    </p:spTree>
    <p:extLst>
      <p:ext uri="{BB962C8B-B14F-4D97-AF65-F5344CB8AC3E}">
        <p14:creationId xmlns:p14="http://schemas.microsoft.com/office/powerpoint/2010/main" val="40890377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94686472-BF58-4092-94B5-BC5A6AD3FF78}" type="datetimeFigureOut">
              <a:rPr lang="en-US" smtClean="0"/>
              <a:t>11/19/2020</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C56D68-8EDF-4869-9AE2-C3BA6A4B4BE0}" type="slidenum">
              <a:rPr lang="en-US" smtClean="0"/>
              <a:t>‹#›</a:t>
            </a:fld>
            <a:endParaRPr lang="en-US"/>
          </a:p>
        </p:txBody>
      </p:sp>
    </p:spTree>
    <p:extLst>
      <p:ext uri="{BB962C8B-B14F-4D97-AF65-F5344CB8AC3E}">
        <p14:creationId xmlns:p14="http://schemas.microsoft.com/office/powerpoint/2010/main" val="31452400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4686472-BF58-4092-94B5-BC5A6AD3FF78}" type="datetimeFigureOut">
              <a:rPr lang="en-US" smtClean="0"/>
              <a:t>11/19/2020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C56D68-8EDF-4869-9AE2-C3BA6A4B4BE0}" type="slidenum">
              <a:rPr lang="en-US" smtClean="0"/>
              <a:t>‹#›</a:t>
            </a:fld>
            <a:endParaRPr lang="en-US"/>
          </a:p>
        </p:txBody>
      </p:sp>
    </p:spTree>
    <p:extLst>
      <p:ext uri="{BB962C8B-B14F-4D97-AF65-F5344CB8AC3E}">
        <p14:creationId xmlns:p14="http://schemas.microsoft.com/office/powerpoint/2010/main" val="5227358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4686472-BF58-4092-94B5-BC5A6AD3FF78}" type="datetimeFigureOut">
              <a:rPr lang="en-US" smtClean="0"/>
              <a:t>11/19/2020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C56D68-8EDF-4869-9AE2-C3BA6A4B4BE0}" type="slidenum">
              <a:rPr lang="en-US" smtClean="0"/>
              <a:t>‹#›</a:t>
            </a:fld>
            <a:endParaRPr lang="en-US"/>
          </a:p>
        </p:txBody>
      </p:sp>
    </p:spTree>
    <p:extLst>
      <p:ext uri="{BB962C8B-B14F-4D97-AF65-F5344CB8AC3E}">
        <p14:creationId xmlns:p14="http://schemas.microsoft.com/office/powerpoint/2010/main" val="8396388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08" indent="0" algn="ctr">
              <a:buNone/>
              <a:defRPr>
                <a:solidFill>
                  <a:schemeClr val="tx1">
                    <a:tint val="75000"/>
                  </a:schemeClr>
                </a:solidFill>
              </a:defRPr>
            </a:lvl2pPr>
            <a:lvl3pPr marL="609615" indent="0" algn="ctr">
              <a:buNone/>
              <a:defRPr>
                <a:solidFill>
                  <a:schemeClr val="tx1">
                    <a:tint val="75000"/>
                  </a:schemeClr>
                </a:solidFill>
              </a:defRPr>
            </a:lvl3pPr>
            <a:lvl4pPr marL="914423" indent="0" algn="ctr">
              <a:buNone/>
              <a:defRPr>
                <a:solidFill>
                  <a:schemeClr val="tx1">
                    <a:tint val="75000"/>
                  </a:schemeClr>
                </a:solidFill>
              </a:defRPr>
            </a:lvl4pPr>
            <a:lvl5pPr marL="1219230" indent="0" algn="ctr">
              <a:buNone/>
              <a:defRPr>
                <a:solidFill>
                  <a:schemeClr val="tx1">
                    <a:tint val="75000"/>
                  </a:schemeClr>
                </a:solidFill>
              </a:defRPr>
            </a:lvl5pPr>
            <a:lvl6pPr marL="1524038" indent="0" algn="ctr">
              <a:buNone/>
              <a:defRPr>
                <a:solidFill>
                  <a:schemeClr val="tx1">
                    <a:tint val="75000"/>
                  </a:schemeClr>
                </a:solidFill>
              </a:defRPr>
            </a:lvl6pPr>
            <a:lvl7pPr marL="1828845" indent="0" algn="ctr">
              <a:buNone/>
              <a:defRPr>
                <a:solidFill>
                  <a:schemeClr val="tx1">
                    <a:tint val="75000"/>
                  </a:schemeClr>
                </a:solidFill>
              </a:defRPr>
            </a:lvl7pPr>
            <a:lvl8pPr marL="2133653" indent="0" algn="ctr">
              <a:buNone/>
              <a:defRPr>
                <a:solidFill>
                  <a:schemeClr val="tx1">
                    <a:tint val="75000"/>
                  </a:schemeClr>
                </a:solidFill>
              </a:defRPr>
            </a:lvl8pPr>
            <a:lvl9pPr marL="2438461"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E5B1E86-4561-454B-BDD8-7C2503E55671}" type="datetime1">
              <a:rPr lang="en-US" smtClean="0"/>
              <a:t>11/19/2020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1327570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B077A6F-CD86-4E5F-A8EE-7A063CA1271D}" type="datetime1">
              <a:rPr lang="en-US" smtClean="0"/>
              <a:t>11/19/2020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7284253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94686472-BF58-4092-94B5-BC5A6AD3FF78}" type="datetimeFigureOut">
              <a:rPr lang="en-US" smtClean="0"/>
              <a:t>11/19/2020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C56D68-8EDF-4869-9AE2-C3BA6A4B4BE0}" type="slidenum">
              <a:rPr lang="en-US" smtClean="0"/>
              <a:t>‹#›</a:t>
            </a:fld>
            <a:endParaRPr lang="en-US"/>
          </a:p>
        </p:txBody>
      </p:sp>
    </p:spTree>
    <p:extLst>
      <p:ext uri="{BB962C8B-B14F-4D97-AF65-F5344CB8AC3E}">
        <p14:creationId xmlns:p14="http://schemas.microsoft.com/office/powerpoint/2010/main" val="35710360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8"/>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10"/>
            <a:ext cx="5181600" cy="1000125"/>
          </a:xfrm>
        </p:spPr>
        <p:txBody>
          <a:bodyPr anchor="b"/>
          <a:lstStyle>
            <a:lvl1pPr marL="0" indent="0">
              <a:buNone/>
              <a:defRPr sz="1333">
                <a:solidFill>
                  <a:schemeClr val="tx1">
                    <a:tint val="75000"/>
                  </a:schemeClr>
                </a:solidFill>
              </a:defRPr>
            </a:lvl1pPr>
            <a:lvl2pPr marL="304808" indent="0">
              <a:buNone/>
              <a:defRPr sz="1200">
                <a:solidFill>
                  <a:schemeClr val="tx1">
                    <a:tint val="75000"/>
                  </a:schemeClr>
                </a:solidFill>
              </a:defRPr>
            </a:lvl2pPr>
            <a:lvl3pPr marL="609615" indent="0">
              <a:buNone/>
              <a:defRPr sz="1067">
                <a:solidFill>
                  <a:schemeClr val="tx1">
                    <a:tint val="75000"/>
                  </a:schemeClr>
                </a:solidFill>
              </a:defRPr>
            </a:lvl3pPr>
            <a:lvl4pPr marL="914423" indent="0">
              <a:buNone/>
              <a:defRPr sz="933">
                <a:solidFill>
                  <a:schemeClr val="tx1">
                    <a:tint val="75000"/>
                  </a:schemeClr>
                </a:solidFill>
              </a:defRPr>
            </a:lvl4pPr>
            <a:lvl5pPr marL="1219230" indent="0">
              <a:buNone/>
              <a:defRPr sz="933">
                <a:solidFill>
                  <a:schemeClr val="tx1">
                    <a:tint val="75000"/>
                  </a:schemeClr>
                </a:solidFill>
              </a:defRPr>
            </a:lvl5pPr>
            <a:lvl6pPr marL="1524038" indent="0">
              <a:buNone/>
              <a:defRPr sz="933">
                <a:solidFill>
                  <a:schemeClr val="tx1">
                    <a:tint val="75000"/>
                  </a:schemeClr>
                </a:solidFill>
              </a:defRPr>
            </a:lvl6pPr>
            <a:lvl7pPr marL="1828845" indent="0">
              <a:buNone/>
              <a:defRPr sz="933">
                <a:solidFill>
                  <a:schemeClr val="tx1">
                    <a:tint val="75000"/>
                  </a:schemeClr>
                </a:solidFill>
              </a:defRPr>
            </a:lvl7pPr>
            <a:lvl8pPr marL="2133653" indent="0">
              <a:buNone/>
              <a:defRPr sz="933">
                <a:solidFill>
                  <a:schemeClr val="tx1">
                    <a:tint val="75000"/>
                  </a:schemeClr>
                </a:solidFill>
              </a:defRPr>
            </a:lvl8pPr>
            <a:lvl9pPr marL="2438461"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5DF619C-F183-4260-A9CF-EDFEA7422C66}" type="datetime1">
              <a:rPr lang="en-US" smtClean="0"/>
              <a:t>11/19/2020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0620095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4"/>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4"/>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EDB6946-2608-4DDE-A1BB-9543CFCE1CE6}" type="datetime1">
              <a:rPr lang="en-US" smtClean="0"/>
              <a:t>11/19/2020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7660945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2" y="1023409"/>
            <a:ext cx="2693459" cy="426508"/>
          </a:xfrm>
        </p:spPr>
        <p:txBody>
          <a:bodyPr anchor="b"/>
          <a:lstStyle>
            <a:lvl1pPr marL="0" indent="0">
              <a:buNone/>
              <a:defRPr sz="1600" b="1"/>
            </a:lvl1pPr>
            <a:lvl2pPr marL="304808" indent="0">
              <a:buNone/>
              <a:defRPr sz="1333" b="1"/>
            </a:lvl2pPr>
            <a:lvl3pPr marL="609615" indent="0">
              <a:buNone/>
              <a:defRPr sz="1200" b="1"/>
            </a:lvl3pPr>
            <a:lvl4pPr marL="914423" indent="0">
              <a:buNone/>
              <a:defRPr sz="1067" b="1"/>
            </a:lvl4pPr>
            <a:lvl5pPr marL="1219230" indent="0">
              <a:buNone/>
              <a:defRPr sz="1067" b="1"/>
            </a:lvl5pPr>
            <a:lvl6pPr marL="1524038" indent="0">
              <a:buNone/>
              <a:defRPr sz="1067" b="1"/>
            </a:lvl6pPr>
            <a:lvl7pPr marL="1828845" indent="0">
              <a:buNone/>
              <a:defRPr sz="1067" b="1"/>
            </a:lvl7pPr>
            <a:lvl8pPr marL="2133653" indent="0">
              <a:buNone/>
              <a:defRPr sz="1067" b="1"/>
            </a:lvl8pPr>
            <a:lvl9pPr marL="2438461"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2"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6" y="1023409"/>
            <a:ext cx="2694517" cy="426508"/>
          </a:xfrm>
        </p:spPr>
        <p:txBody>
          <a:bodyPr anchor="b"/>
          <a:lstStyle>
            <a:lvl1pPr marL="0" indent="0">
              <a:buNone/>
              <a:defRPr sz="1600" b="1"/>
            </a:lvl1pPr>
            <a:lvl2pPr marL="304808" indent="0">
              <a:buNone/>
              <a:defRPr sz="1333" b="1"/>
            </a:lvl2pPr>
            <a:lvl3pPr marL="609615" indent="0">
              <a:buNone/>
              <a:defRPr sz="1200" b="1"/>
            </a:lvl3pPr>
            <a:lvl4pPr marL="914423" indent="0">
              <a:buNone/>
              <a:defRPr sz="1067" b="1"/>
            </a:lvl4pPr>
            <a:lvl5pPr marL="1219230" indent="0">
              <a:buNone/>
              <a:defRPr sz="1067" b="1"/>
            </a:lvl5pPr>
            <a:lvl6pPr marL="1524038" indent="0">
              <a:buNone/>
              <a:defRPr sz="1067" b="1"/>
            </a:lvl6pPr>
            <a:lvl7pPr marL="1828845" indent="0">
              <a:buNone/>
              <a:defRPr sz="1067" b="1"/>
            </a:lvl7pPr>
            <a:lvl8pPr marL="2133653" indent="0">
              <a:buNone/>
              <a:defRPr sz="1067" b="1"/>
            </a:lvl8pPr>
            <a:lvl9pPr marL="2438461"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6"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944DAB3-F85B-4F12-B7CD-02712AE2909A}" type="datetime1">
              <a:rPr lang="en-US" smtClean="0"/>
              <a:t>11/19/2020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4385715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DE6E8D9-C668-4BB4-8C08-62956524E044}" type="datetime1">
              <a:rPr lang="en-US" smtClean="0"/>
              <a:t>11/19/2020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85098170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68DE7B-2D8F-429A-B522-D58EE6729162}" type="datetime1">
              <a:rPr lang="en-US" smtClean="0"/>
              <a:t>11/19/2020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13644998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3"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9" y="182037"/>
            <a:ext cx="3407834"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3" y="956738"/>
            <a:ext cx="2005542" cy="3127375"/>
          </a:xfrm>
        </p:spPr>
        <p:txBody>
          <a:bodyPr/>
          <a:lstStyle>
            <a:lvl1pPr marL="0" indent="0">
              <a:buNone/>
              <a:defRPr sz="933"/>
            </a:lvl1pPr>
            <a:lvl2pPr marL="304808" indent="0">
              <a:buNone/>
              <a:defRPr sz="800"/>
            </a:lvl2pPr>
            <a:lvl3pPr marL="609615" indent="0">
              <a:buNone/>
              <a:defRPr sz="667"/>
            </a:lvl3pPr>
            <a:lvl4pPr marL="914423" indent="0">
              <a:buNone/>
              <a:defRPr sz="600"/>
            </a:lvl4pPr>
            <a:lvl5pPr marL="1219230" indent="0">
              <a:buNone/>
              <a:defRPr sz="600"/>
            </a:lvl5pPr>
            <a:lvl6pPr marL="1524038" indent="0">
              <a:buNone/>
              <a:defRPr sz="600"/>
            </a:lvl6pPr>
            <a:lvl7pPr marL="1828845" indent="0">
              <a:buNone/>
              <a:defRPr sz="600"/>
            </a:lvl7pPr>
            <a:lvl8pPr marL="2133653" indent="0">
              <a:buNone/>
              <a:defRPr sz="600"/>
            </a:lvl8pPr>
            <a:lvl9pPr marL="2438461"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60D18761-1E78-4677-ACC0-EA0618EA86CA}" type="datetime1">
              <a:rPr lang="en-US" smtClean="0"/>
              <a:t>11/19/2020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5443201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08" indent="0">
              <a:buNone/>
              <a:defRPr sz="1867"/>
            </a:lvl2pPr>
            <a:lvl3pPr marL="609615" indent="0">
              <a:buNone/>
              <a:defRPr sz="1600"/>
            </a:lvl3pPr>
            <a:lvl4pPr marL="914423" indent="0">
              <a:buNone/>
              <a:defRPr sz="1333"/>
            </a:lvl4pPr>
            <a:lvl5pPr marL="1219230" indent="0">
              <a:buNone/>
              <a:defRPr sz="1333"/>
            </a:lvl5pPr>
            <a:lvl6pPr marL="1524038" indent="0">
              <a:buNone/>
              <a:defRPr sz="1333"/>
            </a:lvl6pPr>
            <a:lvl7pPr marL="1828845" indent="0">
              <a:buNone/>
              <a:defRPr sz="1333"/>
            </a:lvl7pPr>
            <a:lvl8pPr marL="2133653" indent="0">
              <a:buNone/>
              <a:defRPr sz="1333"/>
            </a:lvl8pPr>
            <a:lvl9pPr marL="2438461"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08" indent="0">
              <a:buNone/>
              <a:defRPr sz="800"/>
            </a:lvl2pPr>
            <a:lvl3pPr marL="609615" indent="0">
              <a:buNone/>
              <a:defRPr sz="667"/>
            </a:lvl3pPr>
            <a:lvl4pPr marL="914423" indent="0">
              <a:buNone/>
              <a:defRPr sz="600"/>
            </a:lvl4pPr>
            <a:lvl5pPr marL="1219230" indent="0">
              <a:buNone/>
              <a:defRPr sz="600"/>
            </a:lvl5pPr>
            <a:lvl6pPr marL="1524038" indent="0">
              <a:buNone/>
              <a:defRPr sz="600"/>
            </a:lvl6pPr>
            <a:lvl7pPr marL="1828845" indent="0">
              <a:buNone/>
              <a:defRPr sz="600"/>
            </a:lvl7pPr>
            <a:lvl8pPr marL="2133653" indent="0">
              <a:buNone/>
              <a:defRPr sz="600"/>
            </a:lvl8pPr>
            <a:lvl9pPr marL="2438461"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960CD56C-418A-4963-8AB3-D626BADD2309}" type="datetime1">
              <a:rPr lang="en-US" smtClean="0"/>
              <a:t>11/19/2020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34901289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7F6347A-1E44-4733-A04F-61158B2F2EC2}" type="datetime1">
              <a:rPr lang="en-US" smtClean="0"/>
              <a:t>11/19/2020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47206817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6"/>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6"/>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982EAE7-6F81-402F-BBB3-6F352C96ECC0}" type="datetime1">
              <a:rPr lang="en-US" smtClean="0"/>
              <a:t>11/19/2020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5336904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DE9CA5-EB53-4F9C-8CE3-8DC160136E2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B86DCC6-FCC9-4757-8F10-68B4E930D50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E8C0183-EC17-42A8-953B-6152F7CBC0EB}"/>
              </a:ext>
            </a:extLst>
          </p:cNvPr>
          <p:cNvSpPr>
            <a:spLocks noGrp="1"/>
          </p:cNvSpPr>
          <p:nvPr>
            <p:ph type="dt" sz="half" idx="10"/>
          </p:nvPr>
        </p:nvSpPr>
        <p:spPr/>
        <p:txBody>
          <a:bodyPr/>
          <a:lstStyle/>
          <a:p>
            <a:fld id="{5FE82589-2C71-471B-8352-5478210F3B3E}" type="datetime1">
              <a:rPr lang="en-US" smtClean="0"/>
              <a:t>11/19/2020</a:t>
            </a:fld>
            <a:endParaRPr lang="en-US" dirty="0"/>
          </a:p>
        </p:txBody>
      </p:sp>
      <p:sp>
        <p:nvSpPr>
          <p:cNvPr id="5" name="Footer Placeholder 4">
            <a:extLst>
              <a:ext uri="{FF2B5EF4-FFF2-40B4-BE49-F238E27FC236}">
                <a16:creationId xmlns:a16="http://schemas.microsoft.com/office/drawing/2014/main" id="{5B4861C7-03A2-44DB-8F6A-A420C96DDE8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C8D13EE-33EB-42C1-97D8-0787D600CD45}"/>
              </a:ext>
            </a:extLst>
          </p:cNvPr>
          <p:cNvSpPr>
            <a:spLocks noGrp="1"/>
          </p:cNvSpPr>
          <p:nvPr>
            <p:ph type="sldNum" sz="quarter" idx="12"/>
          </p:nvPr>
        </p:nvSpPr>
        <p:spPr/>
        <p:txBody>
          <a:bodyPr/>
          <a:lstStyle/>
          <a:p>
            <a:fld id="{73DD07FF-70A9-4307-944D-8F5FD1C047D4}" type="slidenum">
              <a:rPr lang="en-US" smtClean="0"/>
              <a:t>‹#›</a:t>
            </a:fld>
            <a:endParaRPr lang="en-US" dirty="0"/>
          </a:p>
        </p:txBody>
      </p:sp>
    </p:spTree>
    <p:extLst>
      <p:ext uri="{BB962C8B-B14F-4D97-AF65-F5344CB8AC3E}">
        <p14:creationId xmlns:p14="http://schemas.microsoft.com/office/powerpoint/2010/main" val="20580392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4686472-BF58-4092-94B5-BC5A6AD3FF78}" type="datetimeFigureOut">
              <a:rPr lang="en-US" smtClean="0"/>
              <a:t>11/19/2020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C56D68-8EDF-4869-9AE2-C3BA6A4B4BE0}" type="slidenum">
              <a:rPr lang="en-US" smtClean="0"/>
              <a:t>‹#›</a:t>
            </a:fld>
            <a:endParaRPr lang="en-US"/>
          </a:p>
        </p:txBody>
      </p:sp>
    </p:spTree>
    <p:extLst>
      <p:ext uri="{BB962C8B-B14F-4D97-AF65-F5344CB8AC3E}">
        <p14:creationId xmlns:p14="http://schemas.microsoft.com/office/powerpoint/2010/main" val="189184832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ACCA1D-D56D-4686-9540-6894B93EC32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2CC1CCD-A4CA-452A-AECD-D5190D142DD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A6ECE17-78AF-49D0-804F-867BB6B50EF8}"/>
              </a:ext>
            </a:extLst>
          </p:cNvPr>
          <p:cNvSpPr>
            <a:spLocks noGrp="1"/>
          </p:cNvSpPr>
          <p:nvPr>
            <p:ph type="dt" sz="half" idx="10"/>
          </p:nvPr>
        </p:nvSpPr>
        <p:spPr/>
        <p:txBody>
          <a:bodyPr/>
          <a:lstStyle/>
          <a:p>
            <a:fld id="{6E1D297A-E35C-49E3-AE40-A622572D119C}" type="datetime1">
              <a:rPr lang="en-US" smtClean="0"/>
              <a:t>11/19/2020</a:t>
            </a:fld>
            <a:endParaRPr lang="en-US" dirty="0"/>
          </a:p>
        </p:txBody>
      </p:sp>
      <p:sp>
        <p:nvSpPr>
          <p:cNvPr id="5" name="Footer Placeholder 4">
            <a:extLst>
              <a:ext uri="{FF2B5EF4-FFF2-40B4-BE49-F238E27FC236}">
                <a16:creationId xmlns:a16="http://schemas.microsoft.com/office/drawing/2014/main" id="{368B2D04-B088-4E1D-B7D4-8332708A715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5F83038-84C2-449D-B308-C2E5F2EC0283}"/>
              </a:ext>
            </a:extLst>
          </p:cNvPr>
          <p:cNvSpPr>
            <a:spLocks noGrp="1"/>
          </p:cNvSpPr>
          <p:nvPr>
            <p:ph type="sldNum" sz="quarter" idx="12"/>
          </p:nvPr>
        </p:nvSpPr>
        <p:spPr/>
        <p:txBody>
          <a:bodyPr/>
          <a:lstStyle/>
          <a:p>
            <a:fld id="{73DD07FF-70A9-4307-944D-8F5FD1C047D4}" type="slidenum">
              <a:rPr lang="en-US" smtClean="0"/>
              <a:t>‹#›</a:t>
            </a:fld>
            <a:endParaRPr lang="en-US" dirty="0"/>
          </a:p>
        </p:txBody>
      </p:sp>
    </p:spTree>
    <p:extLst>
      <p:ext uri="{BB962C8B-B14F-4D97-AF65-F5344CB8AC3E}">
        <p14:creationId xmlns:p14="http://schemas.microsoft.com/office/powerpoint/2010/main" val="337455855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480067-30EF-44C9-8F25-ED44D54B512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E7EC085-7AB0-4B40-A2ED-8059D2CF264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BD774133-A096-4267-B25D-68EC14C29664}"/>
              </a:ext>
            </a:extLst>
          </p:cNvPr>
          <p:cNvSpPr>
            <a:spLocks noGrp="1"/>
          </p:cNvSpPr>
          <p:nvPr>
            <p:ph type="dt" sz="half" idx="10"/>
          </p:nvPr>
        </p:nvSpPr>
        <p:spPr/>
        <p:txBody>
          <a:bodyPr/>
          <a:lstStyle/>
          <a:p>
            <a:fld id="{943AC328-54C8-4D3C-B429-DB9445AD6BE5}" type="datetime1">
              <a:rPr lang="en-US" smtClean="0"/>
              <a:t>11/19/2020</a:t>
            </a:fld>
            <a:endParaRPr lang="en-US" dirty="0"/>
          </a:p>
        </p:txBody>
      </p:sp>
      <p:sp>
        <p:nvSpPr>
          <p:cNvPr id="5" name="Footer Placeholder 4">
            <a:extLst>
              <a:ext uri="{FF2B5EF4-FFF2-40B4-BE49-F238E27FC236}">
                <a16:creationId xmlns:a16="http://schemas.microsoft.com/office/drawing/2014/main" id="{5033C029-DBE6-4661-915C-E0AF3F4BE59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9F29332-A8F1-42F8-955C-46B9572FAF68}"/>
              </a:ext>
            </a:extLst>
          </p:cNvPr>
          <p:cNvSpPr>
            <a:spLocks noGrp="1"/>
          </p:cNvSpPr>
          <p:nvPr>
            <p:ph type="sldNum" sz="quarter" idx="12"/>
          </p:nvPr>
        </p:nvSpPr>
        <p:spPr/>
        <p:txBody>
          <a:bodyPr/>
          <a:lstStyle/>
          <a:p>
            <a:fld id="{73DD07FF-70A9-4307-944D-8F5FD1C047D4}" type="slidenum">
              <a:rPr lang="en-US" smtClean="0"/>
              <a:t>‹#›</a:t>
            </a:fld>
            <a:endParaRPr lang="en-US" dirty="0"/>
          </a:p>
        </p:txBody>
      </p:sp>
    </p:spTree>
    <p:extLst>
      <p:ext uri="{BB962C8B-B14F-4D97-AF65-F5344CB8AC3E}">
        <p14:creationId xmlns:p14="http://schemas.microsoft.com/office/powerpoint/2010/main" val="175826642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B29F87-2548-4A5B-AFA3-06049A9C13D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A6D075F-0102-403D-BE93-F24CD8D9569B}"/>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AD46E26-6F18-46AF-B6C7-7D7D190F803C}"/>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176089C-C508-4827-B295-DC27DCC7521E}"/>
              </a:ext>
            </a:extLst>
          </p:cNvPr>
          <p:cNvSpPr>
            <a:spLocks noGrp="1"/>
          </p:cNvSpPr>
          <p:nvPr>
            <p:ph type="dt" sz="half" idx="10"/>
          </p:nvPr>
        </p:nvSpPr>
        <p:spPr/>
        <p:txBody>
          <a:bodyPr/>
          <a:lstStyle/>
          <a:p>
            <a:fld id="{BDE4247B-385F-4F0B-9677-BB5CED0B9A24}" type="datetime1">
              <a:rPr lang="en-US" smtClean="0"/>
              <a:t>11/19/2020</a:t>
            </a:fld>
            <a:endParaRPr lang="en-US" dirty="0"/>
          </a:p>
        </p:txBody>
      </p:sp>
      <p:sp>
        <p:nvSpPr>
          <p:cNvPr id="6" name="Footer Placeholder 5">
            <a:extLst>
              <a:ext uri="{FF2B5EF4-FFF2-40B4-BE49-F238E27FC236}">
                <a16:creationId xmlns:a16="http://schemas.microsoft.com/office/drawing/2014/main" id="{F1B97A31-CAC5-4ECB-8966-7301572E649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DBD0795-CA90-4F5E-96FD-8F8426A60A75}"/>
              </a:ext>
            </a:extLst>
          </p:cNvPr>
          <p:cNvSpPr>
            <a:spLocks noGrp="1"/>
          </p:cNvSpPr>
          <p:nvPr>
            <p:ph type="sldNum" sz="quarter" idx="12"/>
          </p:nvPr>
        </p:nvSpPr>
        <p:spPr/>
        <p:txBody>
          <a:bodyPr/>
          <a:lstStyle/>
          <a:p>
            <a:fld id="{73DD07FF-70A9-4307-944D-8F5FD1C047D4}" type="slidenum">
              <a:rPr lang="en-US" smtClean="0"/>
              <a:t>‹#›</a:t>
            </a:fld>
            <a:endParaRPr lang="en-US" dirty="0"/>
          </a:p>
        </p:txBody>
      </p:sp>
    </p:spTree>
    <p:extLst>
      <p:ext uri="{BB962C8B-B14F-4D97-AF65-F5344CB8AC3E}">
        <p14:creationId xmlns:p14="http://schemas.microsoft.com/office/powerpoint/2010/main" val="402736108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E22D6-96B9-4ADF-8E78-516C9E44424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346B0D0-A516-421D-98A5-5C6715D74BA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E2D358DC-6E33-47BE-B759-C35E1BA28284}"/>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FEBC27A-0704-41EB-B5DC-AD38674D3C4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8A096124-16D5-4DD4-9821-56A07BF9973E}"/>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D151C57-9E2A-4487-BC96-15B676D4D284}"/>
              </a:ext>
            </a:extLst>
          </p:cNvPr>
          <p:cNvSpPr>
            <a:spLocks noGrp="1"/>
          </p:cNvSpPr>
          <p:nvPr>
            <p:ph type="dt" sz="half" idx="10"/>
          </p:nvPr>
        </p:nvSpPr>
        <p:spPr/>
        <p:txBody>
          <a:bodyPr/>
          <a:lstStyle/>
          <a:p>
            <a:fld id="{4CC87DE5-A55E-44EF-8CAE-3084288F9C69}" type="datetime1">
              <a:rPr lang="en-US" smtClean="0"/>
              <a:t>11/19/2020</a:t>
            </a:fld>
            <a:endParaRPr lang="en-US" dirty="0"/>
          </a:p>
        </p:txBody>
      </p:sp>
      <p:sp>
        <p:nvSpPr>
          <p:cNvPr id="8" name="Footer Placeholder 7">
            <a:extLst>
              <a:ext uri="{FF2B5EF4-FFF2-40B4-BE49-F238E27FC236}">
                <a16:creationId xmlns:a16="http://schemas.microsoft.com/office/drawing/2014/main" id="{ACD339AC-AF2D-427F-8253-9061BE23571D}"/>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64D96E09-0128-42BD-9869-4C9D81C67852}"/>
              </a:ext>
            </a:extLst>
          </p:cNvPr>
          <p:cNvSpPr>
            <a:spLocks noGrp="1"/>
          </p:cNvSpPr>
          <p:nvPr>
            <p:ph type="sldNum" sz="quarter" idx="12"/>
          </p:nvPr>
        </p:nvSpPr>
        <p:spPr/>
        <p:txBody>
          <a:bodyPr/>
          <a:lstStyle/>
          <a:p>
            <a:fld id="{73DD07FF-70A9-4307-944D-8F5FD1C047D4}" type="slidenum">
              <a:rPr lang="en-US" smtClean="0"/>
              <a:t>‹#›</a:t>
            </a:fld>
            <a:endParaRPr lang="en-US" dirty="0"/>
          </a:p>
        </p:txBody>
      </p:sp>
    </p:spTree>
    <p:extLst>
      <p:ext uri="{BB962C8B-B14F-4D97-AF65-F5344CB8AC3E}">
        <p14:creationId xmlns:p14="http://schemas.microsoft.com/office/powerpoint/2010/main" val="280828392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4E1B1D-C686-44D7-9F46-D84B89FE86C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854DDA9-F98D-4ABB-8D30-740F9E7F3519}"/>
              </a:ext>
            </a:extLst>
          </p:cNvPr>
          <p:cNvSpPr>
            <a:spLocks noGrp="1"/>
          </p:cNvSpPr>
          <p:nvPr>
            <p:ph type="dt" sz="half" idx="10"/>
          </p:nvPr>
        </p:nvSpPr>
        <p:spPr/>
        <p:txBody>
          <a:bodyPr/>
          <a:lstStyle/>
          <a:p>
            <a:fld id="{F6CE7582-81B8-4F87-A427-899F89EFAE41}" type="datetime1">
              <a:rPr lang="en-US" smtClean="0"/>
              <a:t>11/19/2020</a:t>
            </a:fld>
            <a:endParaRPr lang="en-US" dirty="0"/>
          </a:p>
        </p:txBody>
      </p:sp>
      <p:sp>
        <p:nvSpPr>
          <p:cNvPr id="4" name="Footer Placeholder 3">
            <a:extLst>
              <a:ext uri="{FF2B5EF4-FFF2-40B4-BE49-F238E27FC236}">
                <a16:creationId xmlns:a16="http://schemas.microsoft.com/office/drawing/2014/main" id="{A31FC64F-AAA8-4856-80A4-8810BCED22FB}"/>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245B1C43-FF4A-4D41-8C9F-3A4A0FDD9E8F}"/>
              </a:ext>
            </a:extLst>
          </p:cNvPr>
          <p:cNvSpPr>
            <a:spLocks noGrp="1"/>
          </p:cNvSpPr>
          <p:nvPr>
            <p:ph type="sldNum" sz="quarter" idx="12"/>
          </p:nvPr>
        </p:nvSpPr>
        <p:spPr/>
        <p:txBody>
          <a:bodyPr/>
          <a:lstStyle/>
          <a:p>
            <a:fld id="{73DD07FF-70A9-4307-944D-8F5FD1C047D4}" type="slidenum">
              <a:rPr lang="en-US" smtClean="0"/>
              <a:t>‹#›</a:t>
            </a:fld>
            <a:endParaRPr lang="en-US" dirty="0"/>
          </a:p>
        </p:txBody>
      </p:sp>
    </p:spTree>
    <p:extLst>
      <p:ext uri="{BB962C8B-B14F-4D97-AF65-F5344CB8AC3E}">
        <p14:creationId xmlns:p14="http://schemas.microsoft.com/office/powerpoint/2010/main" val="362382835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A9DC8DF-6CB1-4966-A095-CBC7EAE36AF9}"/>
              </a:ext>
            </a:extLst>
          </p:cNvPr>
          <p:cNvSpPr>
            <a:spLocks noGrp="1"/>
          </p:cNvSpPr>
          <p:nvPr>
            <p:ph type="dt" sz="half" idx="10"/>
          </p:nvPr>
        </p:nvSpPr>
        <p:spPr/>
        <p:txBody>
          <a:bodyPr/>
          <a:lstStyle/>
          <a:p>
            <a:fld id="{08F7BC70-A8A1-4527-A961-AA5AE69D338E}" type="datetime1">
              <a:rPr lang="en-US" smtClean="0"/>
              <a:t>11/19/2020</a:t>
            </a:fld>
            <a:endParaRPr lang="en-US" dirty="0"/>
          </a:p>
        </p:txBody>
      </p:sp>
      <p:sp>
        <p:nvSpPr>
          <p:cNvPr id="3" name="Footer Placeholder 2">
            <a:extLst>
              <a:ext uri="{FF2B5EF4-FFF2-40B4-BE49-F238E27FC236}">
                <a16:creationId xmlns:a16="http://schemas.microsoft.com/office/drawing/2014/main" id="{D4DE5BF2-25BC-48B8-8255-9EDA81203D10}"/>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5AC119C9-4C50-4BE2-8959-BB5D6DF499BA}"/>
              </a:ext>
            </a:extLst>
          </p:cNvPr>
          <p:cNvSpPr>
            <a:spLocks noGrp="1"/>
          </p:cNvSpPr>
          <p:nvPr>
            <p:ph type="sldNum" sz="quarter" idx="12"/>
          </p:nvPr>
        </p:nvSpPr>
        <p:spPr/>
        <p:txBody>
          <a:bodyPr/>
          <a:lstStyle/>
          <a:p>
            <a:fld id="{73DD07FF-70A9-4307-944D-8F5FD1C047D4}" type="slidenum">
              <a:rPr lang="en-US" smtClean="0"/>
              <a:t>‹#›</a:t>
            </a:fld>
            <a:endParaRPr lang="en-US" dirty="0"/>
          </a:p>
        </p:txBody>
      </p:sp>
    </p:spTree>
    <p:extLst>
      <p:ext uri="{BB962C8B-B14F-4D97-AF65-F5344CB8AC3E}">
        <p14:creationId xmlns:p14="http://schemas.microsoft.com/office/powerpoint/2010/main" val="310704226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3863B4-A308-4E09-AFA6-994FB9CE64B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7100BC5-8A46-456A-8D60-E1426BF9532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303A008-775E-4B31-9447-5EC84FF972D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4B73F03-CF1F-40D3-98BA-4114A9E11AA1}"/>
              </a:ext>
            </a:extLst>
          </p:cNvPr>
          <p:cNvSpPr>
            <a:spLocks noGrp="1"/>
          </p:cNvSpPr>
          <p:nvPr>
            <p:ph type="dt" sz="half" idx="10"/>
          </p:nvPr>
        </p:nvSpPr>
        <p:spPr/>
        <p:txBody>
          <a:bodyPr/>
          <a:lstStyle/>
          <a:p>
            <a:fld id="{50F13C61-0FC5-4228-93C4-9E70E9CBD107}" type="datetime1">
              <a:rPr lang="en-US" smtClean="0"/>
              <a:t>11/19/2020</a:t>
            </a:fld>
            <a:endParaRPr lang="en-US" dirty="0"/>
          </a:p>
        </p:txBody>
      </p:sp>
      <p:sp>
        <p:nvSpPr>
          <p:cNvPr id="6" name="Footer Placeholder 5">
            <a:extLst>
              <a:ext uri="{FF2B5EF4-FFF2-40B4-BE49-F238E27FC236}">
                <a16:creationId xmlns:a16="http://schemas.microsoft.com/office/drawing/2014/main" id="{492A0962-8E6E-48BA-B3BA-AACB4A818E3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66E9246A-334C-47C1-9114-B3A69B4188D4}"/>
              </a:ext>
            </a:extLst>
          </p:cNvPr>
          <p:cNvSpPr>
            <a:spLocks noGrp="1"/>
          </p:cNvSpPr>
          <p:nvPr>
            <p:ph type="sldNum" sz="quarter" idx="12"/>
          </p:nvPr>
        </p:nvSpPr>
        <p:spPr/>
        <p:txBody>
          <a:bodyPr/>
          <a:lstStyle/>
          <a:p>
            <a:fld id="{73DD07FF-70A9-4307-944D-8F5FD1C047D4}" type="slidenum">
              <a:rPr lang="en-US" smtClean="0"/>
              <a:t>‹#›</a:t>
            </a:fld>
            <a:endParaRPr lang="en-US" dirty="0"/>
          </a:p>
        </p:txBody>
      </p:sp>
    </p:spTree>
    <p:extLst>
      <p:ext uri="{BB962C8B-B14F-4D97-AF65-F5344CB8AC3E}">
        <p14:creationId xmlns:p14="http://schemas.microsoft.com/office/powerpoint/2010/main" val="388694105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0A3A27-B042-4906-8C8C-7E96E012EA8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475D53F-3E89-4676-B8B6-395A0ABE8BE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90849DFE-5EDB-4584-AFC7-E4C2FF11961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48B6787-4F2D-48AE-ADCB-E5C392318F29}"/>
              </a:ext>
            </a:extLst>
          </p:cNvPr>
          <p:cNvSpPr>
            <a:spLocks noGrp="1"/>
          </p:cNvSpPr>
          <p:nvPr>
            <p:ph type="dt" sz="half" idx="10"/>
          </p:nvPr>
        </p:nvSpPr>
        <p:spPr/>
        <p:txBody>
          <a:bodyPr/>
          <a:lstStyle/>
          <a:p>
            <a:fld id="{739B469C-8D8E-46F1-ABB9-23069992161A}" type="datetime1">
              <a:rPr lang="en-US" smtClean="0"/>
              <a:t>11/19/2020</a:t>
            </a:fld>
            <a:endParaRPr lang="en-US" dirty="0"/>
          </a:p>
        </p:txBody>
      </p:sp>
      <p:sp>
        <p:nvSpPr>
          <p:cNvPr id="6" name="Footer Placeholder 5">
            <a:extLst>
              <a:ext uri="{FF2B5EF4-FFF2-40B4-BE49-F238E27FC236}">
                <a16:creationId xmlns:a16="http://schemas.microsoft.com/office/drawing/2014/main" id="{44BB4225-116A-475A-8062-352B167CFE1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6471428-A944-4315-8896-C73758C319DF}"/>
              </a:ext>
            </a:extLst>
          </p:cNvPr>
          <p:cNvSpPr>
            <a:spLocks noGrp="1"/>
          </p:cNvSpPr>
          <p:nvPr>
            <p:ph type="sldNum" sz="quarter" idx="12"/>
          </p:nvPr>
        </p:nvSpPr>
        <p:spPr/>
        <p:txBody>
          <a:bodyPr/>
          <a:lstStyle/>
          <a:p>
            <a:fld id="{73DD07FF-70A9-4307-944D-8F5FD1C047D4}" type="slidenum">
              <a:rPr lang="en-US" smtClean="0"/>
              <a:t>‹#›</a:t>
            </a:fld>
            <a:endParaRPr lang="en-US" dirty="0"/>
          </a:p>
        </p:txBody>
      </p:sp>
    </p:spTree>
    <p:extLst>
      <p:ext uri="{BB962C8B-B14F-4D97-AF65-F5344CB8AC3E}">
        <p14:creationId xmlns:p14="http://schemas.microsoft.com/office/powerpoint/2010/main" val="248789375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7CAD79-BD7C-4FEA-AFE3-F685726EED1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305F774-6D50-4EFE-BC4C-1EF995AB654E}"/>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B3E388B-4133-4DA5-A0BB-36DF5B88BE1E}"/>
              </a:ext>
            </a:extLst>
          </p:cNvPr>
          <p:cNvSpPr>
            <a:spLocks noGrp="1"/>
          </p:cNvSpPr>
          <p:nvPr>
            <p:ph type="dt" sz="half" idx="10"/>
          </p:nvPr>
        </p:nvSpPr>
        <p:spPr/>
        <p:txBody>
          <a:bodyPr/>
          <a:lstStyle/>
          <a:p>
            <a:fld id="{F7233BD4-31DE-43D5-A75F-603E90D338E9}" type="datetime1">
              <a:rPr lang="en-US" smtClean="0"/>
              <a:t>11/19/2020</a:t>
            </a:fld>
            <a:endParaRPr lang="en-US" dirty="0"/>
          </a:p>
        </p:txBody>
      </p:sp>
      <p:sp>
        <p:nvSpPr>
          <p:cNvPr id="5" name="Footer Placeholder 4">
            <a:extLst>
              <a:ext uri="{FF2B5EF4-FFF2-40B4-BE49-F238E27FC236}">
                <a16:creationId xmlns:a16="http://schemas.microsoft.com/office/drawing/2014/main" id="{24B69129-114F-4813-949E-22FEA9F0001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7330E23-CB39-461D-AB20-3D8793EDF1F2}"/>
              </a:ext>
            </a:extLst>
          </p:cNvPr>
          <p:cNvSpPr>
            <a:spLocks noGrp="1"/>
          </p:cNvSpPr>
          <p:nvPr>
            <p:ph type="sldNum" sz="quarter" idx="12"/>
          </p:nvPr>
        </p:nvSpPr>
        <p:spPr/>
        <p:txBody>
          <a:bodyPr/>
          <a:lstStyle/>
          <a:p>
            <a:fld id="{73DD07FF-70A9-4307-944D-8F5FD1C047D4}" type="slidenum">
              <a:rPr lang="en-US" smtClean="0"/>
              <a:t>‹#›</a:t>
            </a:fld>
            <a:endParaRPr lang="en-US" dirty="0"/>
          </a:p>
        </p:txBody>
      </p:sp>
    </p:spTree>
    <p:extLst>
      <p:ext uri="{BB962C8B-B14F-4D97-AF65-F5344CB8AC3E}">
        <p14:creationId xmlns:p14="http://schemas.microsoft.com/office/powerpoint/2010/main" val="110566807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BB57279-4992-4B41-AC5F-1CD3BF388FB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74905D3-96E7-4E64-AB5E-2B57F37DB942}"/>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145A694-0CFC-4451-B9AB-9611623ED1C9}"/>
              </a:ext>
            </a:extLst>
          </p:cNvPr>
          <p:cNvSpPr>
            <a:spLocks noGrp="1"/>
          </p:cNvSpPr>
          <p:nvPr>
            <p:ph type="dt" sz="half" idx="10"/>
          </p:nvPr>
        </p:nvSpPr>
        <p:spPr/>
        <p:txBody>
          <a:bodyPr/>
          <a:lstStyle/>
          <a:p>
            <a:fld id="{49074DC3-61E6-45FF-B482-5D1528509A6A}" type="datetime1">
              <a:rPr lang="en-US" smtClean="0"/>
              <a:t>11/19/2020</a:t>
            </a:fld>
            <a:endParaRPr lang="en-US" dirty="0"/>
          </a:p>
        </p:txBody>
      </p:sp>
      <p:sp>
        <p:nvSpPr>
          <p:cNvPr id="5" name="Footer Placeholder 4">
            <a:extLst>
              <a:ext uri="{FF2B5EF4-FFF2-40B4-BE49-F238E27FC236}">
                <a16:creationId xmlns:a16="http://schemas.microsoft.com/office/drawing/2014/main" id="{DBCA2E9F-F364-487E-8C4C-802C08D0A6F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47DDC7A-811B-48C1-BBE5-5C3A8267D930}"/>
              </a:ext>
            </a:extLst>
          </p:cNvPr>
          <p:cNvSpPr>
            <a:spLocks noGrp="1"/>
          </p:cNvSpPr>
          <p:nvPr>
            <p:ph type="sldNum" sz="quarter" idx="12"/>
          </p:nvPr>
        </p:nvSpPr>
        <p:spPr/>
        <p:txBody>
          <a:bodyPr/>
          <a:lstStyle/>
          <a:p>
            <a:fld id="{73DD07FF-70A9-4307-944D-8F5FD1C047D4}" type="slidenum">
              <a:rPr lang="en-US" smtClean="0"/>
              <a:t>‹#›</a:t>
            </a:fld>
            <a:endParaRPr lang="en-US" dirty="0"/>
          </a:p>
        </p:txBody>
      </p:sp>
    </p:spTree>
    <p:extLst>
      <p:ext uri="{BB962C8B-B14F-4D97-AF65-F5344CB8AC3E}">
        <p14:creationId xmlns:p14="http://schemas.microsoft.com/office/powerpoint/2010/main" val="13231102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4686472-BF58-4092-94B5-BC5A6AD3FF78}" type="datetimeFigureOut">
              <a:rPr lang="en-US" smtClean="0"/>
              <a:t>11/19/2020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C56D68-8EDF-4869-9AE2-C3BA6A4B4BE0}" type="slidenum">
              <a:rPr lang="en-US" smtClean="0"/>
              <a:t>‹#›</a:t>
            </a:fld>
            <a:endParaRPr lang="en-US"/>
          </a:p>
        </p:txBody>
      </p:sp>
    </p:spTree>
    <p:extLst>
      <p:ext uri="{BB962C8B-B14F-4D97-AF65-F5344CB8AC3E}">
        <p14:creationId xmlns:p14="http://schemas.microsoft.com/office/powerpoint/2010/main" val="1620597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4686472-BF58-4092-94B5-BC5A6AD3FF78}" type="datetimeFigureOut">
              <a:rPr lang="en-US" smtClean="0"/>
              <a:t>11/19/2020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EC56D68-8EDF-4869-9AE2-C3BA6A4B4BE0}" type="slidenum">
              <a:rPr lang="en-US" smtClean="0"/>
              <a:t>‹#›</a:t>
            </a:fld>
            <a:endParaRPr lang="en-US"/>
          </a:p>
        </p:txBody>
      </p:sp>
    </p:spTree>
    <p:extLst>
      <p:ext uri="{BB962C8B-B14F-4D97-AF65-F5344CB8AC3E}">
        <p14:creationId xmlns:p14="http://schemas.microsoft.com/office/powerpoint/2010/main" val="26565262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94686472-BF58-4092-94B5-BC5A6AD3FF78}" type="datetimeFigureOut">
              <a:rPr lang="en-US" smtClean="0"/>
              <a:t>11/19/2020</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EEC56D68-8EDF-4869-9AE2-C3BA6A4B4BE0}" type="slidenum">
              <a:rPr lang="en-US" smtClean="0"/>
              <a:t>‹#›</a:t>
            </a:fld>
            <a:endParaRPr lang="en-US"/>
          </a:p>
        </p:txBody>
      </p:sp>
    </p:spTree>
    <p:extLst>
      <p:ext uri="{BB962C8B-B14F-4D97-AF65-F5344CB8AC3E}">
        <p14:creationId xmlns:p14="http://schemas.microsoft.com/office/powerpoint/2010/main" val="28706185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94686472-BF58-4092-94B5-BC5A6AD3FF78}" type="datetimeFigureOut">
              <a:rPr lang="en-US" smtClean="0"/>
              <a:t>11/19/2020</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EEC56D68-8EDF-4869-9AE2-C3BA6A4B4BE0}" type="slidenum">
              <a:rPr lang="en-US" smtClean="0"/>
              <a:t>‹#›</a:t>
            </a:fld>
            <a:endParaRPr lang="en-US"/>
          </a:p>
        </p:txBody>
      </p:sp>
    </p:spTree>
    <p:extLst>
      <p:ext uri="{BB962C8B-B14F-4D97-AF65-F5344CB8AC3E}">
        <p14:creationId xmlns:p14="http://schemas.microsoft.com/office/powerpoint/2010/main" val="24297937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94686472-BF58-4092-94B5-BC5A6AD3FF78}" type="datetimeFigureOut">
              <a:rPr lang="en-US" smtClean="0"/>
              <a:t>11/19/2020</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EEC56D68-8EDF-4869-9AE2-C3BA6A4B4BE0}" type="slidenum">
              <a:rPr lang="en-US" smtClean="0"/>
              <a:t>‹#›</a:t>
            </a:fld>
            <a:endParaRPr lang="en-US"/>
          </a:p>
        </p:txBody>
      </p:sp>
    </p:spTree>
    <p:extLst>
      <p:ext uri="{BB962C8B-B14F-4D97-AF65-F5344CB8AC3E}">
        <p14:creationId xmlns:p14="http://schemas.microsoft.com/office/powerpoint/2010/main" val="33724991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4686472-BF58-4092-94B5-BC5A6AD3FF78}" type="datetimeFigureOut">
              <a:rPr lang="en-US" smtClean="0"/>
              <a:t>11/19/2020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C56D68-8EDF-4869-9AE2-C3BA6A4B4BE0}" type="slidenum">
              <a:rPr lang="en-US" smtClean="0"/>
              <a:t>‹#›</a:t>
            </a:fld>
            <a:endParaRPr lang="en-US"/>
          </a:p>
        </p:txBody>
      </p:sp>
    </p:spTree>
    <p:extLst>
      <p:ext uri="{BB962C8B-B14F-4D97-AF65-F5344CB8AC3E}">
        <p14:creationId xmlns:p14="http://schemas.microsoft.com/office/powerpoint/2010/main" val="6445279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3.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94686472-BF58-4092-94B5-BC5A6AD3FF78}" type="datetimeFigureOut">
              <a:rPr lang="en-US" smtClean="0"/>
              <a:t>11/19/2020</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EEC56D68-8EDF-4869-9AE2-C3BA6A4B4BE0}" type="slidenum">
              <a:rPr lang="en-US" smtClean="0"/>
              <a:t>‹#›</a:t>
            </a:fld>
            <a:endParaRPr lang="en-US"/>
          </a:p>
        </p:txBody>
      </p:sp>
    </p:spTree>
    <p:extLst>
      <p:ext uri="{BB962C8B-B14F-4D97-AF65-F5344CB8AC3E}">
        <p14:creationId xmlns:p14="http://schemas.microsoft.com/office/powerpoint/2010/main" val="347433594"/>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4"/>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71"/>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9A898C09-84CF-4960-87FA-30AB159F8C50}" type="datetime1">
              <a:rPr lang="en-US" smtClean="0"/>
              <a:t>11/19/2020</a:t>
            </a:fld>
            <a:endParaRPr lang="en-US"/>
          </a:p>
        </p:txBody>
      </p:sp>
      <p:sp>
        <p:nvSpPr>
          <p:cNvPr id="5" name="Footer Placeholder 4"/>
          <p:cNvSpPr>
            <a:spLocks noGrp="1"/>
          </p:cNvSpPr>
          <p:nvPr>
            <p:ph type="ftr" sz="quarter" idx="3"/>
          </p:nvPr>
        </p:nvSpPr>
        <p:spPr>
          <a:xfrm>
            <a:off x="2082800" y="4237571"/>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71"/>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3598131471"/>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hf hdr="0" ftr="0" dt="0"/>
  <p:txStyles>
    <p:titleStyle>
      <a:lvl1pPr algn="ctr" defTabSz="609615" rtl="0" eaLnBrk="1" latinLnBrk="0" hangingPunct="1">
        <a:spcBef>
          <a:spcPct val="0"/>
        </a:spcBef>
        <a:buNone/>
        <a:defRPr sz="2933" kern="1200">
          <a:solidFill>
            <a:schemeClr val="tx1"/>
          </a:solidFill>
          <a:latin typeface="+mj-lt"/>
          <a:ea typeface="+mj-ea"/>
          <a:cs typeface="+mj-cs"/>
        </a:defRPr>
      </a:lvl1pPr>
    </p:titleStyle>
    <p:bodyStyle>
      <a:lvl1pPr marL="228605" indent="-228605" algn="l" defTabSz="609615"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13" indent="-190506" algn="l" defTabSz="609615"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19" indent="-152404" algn="l" defTabSz="609615"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27" indent="-152404" algn="l" defTabSz="609615"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35" indent="-152404" algn="l" defTabSz="609615"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42" indent="-152404" algn="l" defTabSz="609615"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50" indent="-152404" algn="l" defTabSz="609615"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057" indent="-152404" algn="l" defTabSz="609615"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865" indent="-152404" algn="l" defTabSz="609615"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15" rtl="0" eaLnBrk="1" latinLnBrk="0" hangingPunct="1">
        <a:defRPr sz="1200" kern="1200">
          <a:solidFill>
            <a:schemeClr val="tx1"/>
          </a:solidFill>
          <a:latin typeface="+mn-lt"/>
          <a:ea typeface="+mn-ea"/>
          <a:cs typeface="+mn-cs"/>
        </a:defRPr>
      </a:lvl1pPr>
      <a:lvl2pPr marL="304808" algn="l" defTabSz="609615" rtl="0" eaLnBrk="1" latinLnBrk="0" hangingPunct="1">
        <a:defRPr sz="1200" kern="1200">
          <a:solidFill>
            <a:schemeClr val="tx1"/>
          </a:solidFill>
          <a:latin typeface="+mn-lt"/>
          <a:ea typeface="+mn-ea"/>
          <a:cs typeface="+mn-cs"/>
        </a:defRPr>
      </a:lvl2pPr>
      <a:lvl3pPr marL="609615" algn="l" defTabSz="609615" rtl="0" eaLnBrk="1" latinLnBrk="0" hangingPunct="1">
        <a:defRPr sz="1200" kern="1200">
          <a:solidFill>
            <a:schemeClr val="tx1"/>
          </a:solidFill>
          <a:latin typeface="+mn-lt"/>
          <a:ea typeface="+mn-ea"/>
          <a:cs typeface="+mn-cs"/>
        </a:defRPr>
      </a:lvl3pPr>
      <a:lvl4pPr marL="914423" algn="l" defTabSz="609615" rtl="0" eaLnBrk="1" latinLnBrk="0" hangingPunct="1">
        <a:defRPr sz="1200" kern="1200">
          <a:solidFill>
            <a:schemeClr val="tx1"/>
          </a:solidFill>
          <a:latin typeface="+mn-lt"/>
          <a:ea typeface="+mn-ea"/>
          <a:cs typeface="+mn-cs"/>
        </a:defRPr>
      </a:lvl4pPr>
      <a:lvl5pPr marL="1219230" algn="l" defTabSz="609615" rtl="0" eaLnBrk="1" latinLnBrk="0" hangingPunct="1">
        <a:defRPr sz="1200" kern="1200">
          <a:solidFill>
            <a:schemeClr val="tx1"/>
          </a:solidFill>
          <a:latin typeface="+mn-lt"/>
          <a:ea typeface="+mn-ea"/>
          <a:cs typeface="+mn-cs"/>
        </a:defRPr>
      </a:lvl5pPr>
      <a:lvl6pPr marL="1524038" algn="l" defTabSz="609615" rtl="0" eaLnBrk="1" latinLnBrk="0" hangingPunct="1">
        <a:defRPr sz="1200" kern="1200">
          <a:solidFill>
            <a:schemeClr val="tx1"/>
          </a:solidFill>
          <a:latin typeface="+mn-lt"/>
          <a:ea typeface="+mn-ea"/>
          <a:cs typeface="+mn-cs"/>
        </a:defRPr>
      </a:lvl6pPr>
      <a:lvl7pPr marL="1828845" algn="l" defTabSz="609615" rtl="0" eaLnBrk="1" latinLnBrk="0" hangingPunct="1">
        <a:defRPr sz="1200" kern="1200">
          <a:solidFill>
            <a:schemeClr val="tx1"/>
          </a:solidFill>
          <a:latin typeface="+mn-lt"/>
          <a:ea typeface="+mn-ea"/>
          <a:cs typeface="+mn-cs"/>
        </a:defRPr>
      </a:lvl7pPr>
      <a:lvl8pPr marL="2133653" algn="l" defTabSz="609615" rtl="0" eaLnBrk="1" latinLnBrk="0" hangingPunct="1">
        <a:defRPr sz="1200" kern="1200">
          <a:solidFill>
            <a:schemeClr val="tx1"/>
          </a:solidFill>
          <a:latin typeface="+mn-lt"/>
          <a:ea typeface="+mn-ea"/>
          <a:cs typeface="+mn-cs"/>
        </a:defRPr>
      </a:lvl8pPr>
      <a:lvl9pPr marL="2438461" algn="l" defTabSz="609615" rtl="0" eaLnBrk="1" latinLnBrk="0" hangingPunct="1">
        <a:defRPr sz="12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1A40078-DA32-4B90-B095-F46770FCA8C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1856993-9AC7-4024-A87D-DF1579FE772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A837766-E29C-4B41-A473-DDA78B5D694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44A5B7-7ABE-4278-96F2-A632F839EDFF}" type="datetime1">
              <a:rPr lang="en-US" smtClean="0"/>
              <a:t>11/19/2020</a:t>
            </a:fld>
            <a:endParaRPr lang="en-US" dirty="0"/>
          </a:p>
        </p:txBody>
      </p:sp>
      <p:sp>
        <p:nvSpPr>
          <p:cNvPr id="5" name="Footer Placeholder 4">
            <a:extLst>
              <a:ext uri="{FF2B5EF4-FFF2-40B4-BE49-F238E27FC236}">
                <a16:creationId xmlns:a16="http://schemas.microsoft.com/office/drawing/2014/main" id="{355C96B6-D672-43D9-8AE8-C09F8F5431A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4EB194F6-7175-46E1-919C-1BE57A65BF1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DD07FF-70A9-4307-944D-8F5FD1C047D4}" type="slidenum">
              <a:rPr lang="en-US" smtClean="0"/>
              <a:t>‹#›</a:t>
            </a:fld>
            <a:endParaRPr lang="en-US" dirty="0"/>
          </a:p>
        </p:txBody>
      </p:sp>
    </p:spTree>
    <p:extLst>
      <p:ext uri="{BB962C8B-B14F-4D97-AF65-F5344CB8AC3E}">
        <p14:creationId xmlns:p14="http://schemas.microsoft.com/office/powerpoint/2010/main" val="2665431261"/>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e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30.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28D0172-F2E0-4763-9C35-F022664959D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
            <a:ext cx="12191695" cy="473074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6">
            <a:extLst>
              <a:ext uri="{FF2B5EF4-FFF2-40B4-BE49-F238E27FC236}">
                <a16:creationId xmlns:a16="http://schemas.microsoft.com/office/drawing/2014/main" id="{9F2851FB-E841-4509-8A6D-A416376EA38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3753695"/>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tx1">
              <a:alpha val="20000"/>
            </a:schemeClr>
          </a:solidFill>
          <a:ln>
            <a:noFill/>
          </a:ln>
        </p:spPr>
        <p:txBody>
          <a:bodyPr rtlCol="0" anchor="ctr"/>
          <a:lstStyle/>
          <a:p>
            <a:pPr algn="ctr"/>
            <a:endParaRPr lang="en-US">
              <a:solidFill>
                <a:schemeClr val="tx1"/>
              </a:solidFill>
            </a:endParaRPr>
          </a:p>
        </p:txBody>
      </p:sp>
      <p:sp>
        <p:nvSpPr>
          <p:cNvPr id="12" name="Freeform: Shape 11">
            <a:extLst>
              <a:ext uri="{FF2B5EF4-FFF2-40B4-BE49-F238E27FC236}">
                <a16:creationId xmlns:a16="http://schemas.microsoft.com/office/drawing/2014/main" id="{DF6FB2B2-CE21-407F-B22E-302DADC2C3D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55533"/>
            <a:ext cx="12192000" cy="2802467"/>
          </a:xfrm>
          <a:custGeom>
            <a:avLst/>
            <a:gdLst>
              <a:gd name="connsiteX0" fmla="*/ 1 w 12192000"/>
              <a:gd name="connsiteY0" fmla="*/ 0 h 2802467"/>
              <a:gd name="connsiteX1" fmla="*/ 71932 w 12192000"/>
              <a:gd name="connsiteY1" fmla="*/ 12261 h 2802467"/>
              <a:gd name="connsiteX2" fmla="*/ 282848 w 12192000"/>
              <a:gd name="connsiteY2" fmla="*/ 48342 h 2802467"/>
              <a:gd name="connsiteX3" fmla="*/ 436464 w 12192000"/>
              <a:gd name="connsiteY3" fmla="*/ 73565 h 2802467"/>
              <a:gd name="connsiteX4" fmla="*/ 619339 w 12192000"/>
              <a:gd name="connsiteY4" fmla="*/ 100188 h 2802467"/>
              <a:gd name="connsiteX5" fmla="*/ 836351 w 12192000"/>
              <a:gd name="connsiteY5" fmla="*/ 132066 h 2802467"/>
              <a:gd name="connsiteX6" fmla="*/ 1076528 w 12192000"/>
              <a:gd name="connsiteY6" fmla="*/ 165696 h 2802467"/>
              <a:gd name="connsiteX7" fmla="*/ 1347183 w 12192000"/>
              <a:gd name="connsiteY7" fmla="*/ 201077 h 2802467"/>
              <a:gd name="connsiteX8" fmla="*/ 1642223 w 12192000"/>
              <a:gd name="connsiteY8" fmla="*/ 238560 h 2802467"/>
              <a:gd name="connsiteX9" fmla="*/ 1962864 w 12192000"/>
              <a:gd name="connsiteY9" fmla="*/ 276043 h 2802467"/>
              <a:gd name="connsiteX10" fmla="*/ 2304232 w 12192000"/>
              <a:gd name="connsiteY10" fmla="*/ 314226 h 2802467"/>
              <a:gd name="connsiteX11" fmla="*/ 2672421 w 12192000"/>
              <a:gd name="connsiteY11" fmla="*/ 349608 h 2802467"/>
              <a:gd name="connsiteX12" fmla="*/ 3057678 w 12192000"/>
              <a:gd name="connsiteY12" fmla="*/ 383587 h 2802467"/>
              <a:gd name="connsiteX13" fmla="*/ 3464881 w 12192000"/>
              <a:gd name="connsiteY13" fmla="*/ 414415 h 2802467"/>
              <a:gd name="connsiteX14" fmla="*/ 3889152 w 12192000"/>
              <a:gd name="connsiteY14" fmla="*/ 443840 h 2802467"/>
              <a:gd name="connsiteX15" fmla="*/ 4331710 w 12192000"/>
              <a:gd name="connsiteY15" fmla="*/ 471515 h 2802467"/>
              <a:gd name="connsiteX16" fmla="*/ 4558476 w 12192000"/>
              <a:gd name="connsiteY16" fmla="*/ 481323 h 2802467"/>
              <a:gd name="connsiteX17" fmla="*/ 4790118 w 12192000"/>
              <a:gd name="connsiteY17" fmla="*/ 492183 h 2802467"/>
              <a:gd name="connsiteX18" fmla="*/ 5025418 w 12192000"/>
              <a:gd name="connsiteY18" fmla="*/ 502342 h 2802467"/>
              <a:gd name="connsiteX19" fmla="*/ 5261937 w 12192000"/>
              <a:gd name="connsiteY19" fmla="*/ 508998 h 2802467"/>
              <a:gd name="connsiteX20" fmla="*/ 5503332 w 12192000"/>
              <a:gd name="connsiteY20" fmla="*/ 514953 h 2802467"/>
              <a:gd name="connsiteX21" fmla="*/ 5747166 w 12192000"/>
              <a:gd name="connsiteY21" fmla="*/ 521259 h 2802467"/>
              <a:gd name="connsiteX22" fmla="*/ 5995877 w 12192000"/>
              <a:gd name="connsiteY22" fmla="*/ 525462 h 2802467"/>
              <a:gd name="connsiteX23" fmla="*/ 6247026 w 12192000"/>
              <a:gd name="connsiteY23" fmla="*/ 525462 h 2802467"/>
              <a:gd name="connsiteX24" fmla="*/ 6500613 w 12192000"/>
              <a:gd name="connsiteY24" fmla="*/ 527564 h 2802467"/>
              <a:gd name="connsiteX25" fmla="*/ 6756639 w 12192000"/>
              <a:gd name="connsiteY25" fmla="*/ 525462 h 2802467"/>
              <a:gd name="connsiteX26" fmla="*/ 7016322 w 12192000"/>
              <a:gd name="connsiteY26" fmla="*/ 521259 h 2802467"/>
              <a:gd name="connsiteX27" fmla="*/ 7276005 w 12192000"/>
              <a:gd name="connsiteY27" fmla="*/ 517405 h 2802467"/>
              <a:gd name="connsiteX28" fmla="*/ 7539345 w 12192000"/>
              <a:gd name="connsiteY28" fmla="*/ 508998 h 2802467"/>
              <a:gd name="connsiteX29" fmla="*/ 7805124 w 12192000"/>
              <a:gd name="connsiteY29" fmla="*/ 500240 h 2802467"/>
              <a:gd name="connsiteX30" fmla="*/ 8070903 w 12192000"/>
              <a:gd name="connsiteY30" fmla="*/ 490081 h 2802467"/>
              <a:gd name="connsiteX31" fmla="*/ 8339121 w 12192000"/>
              <a:gd name="connsiteY31" fmla="*/ 475719 h 2802467"/>
              <a:gd name="connsiteX32" fmla="*/ 8609776 w 12192000"/>
              <a:gd name="connsiteY32" fmla="*/ 458553 h 2802467"/>
              <a:gd name="connsiteX33" fmla="*/ 8881651 w 12192000"/>
              <a:gd name="connsiteY33" fmla="*/ 442089 h 2802467"/>
              <a:gd name="connsiteX34" fmla="*/ 9153526 w 12192000"/>
              <a:gd name="connsiteY34" fmla="*/ 421070 h 2802467"/>
              <a:gd name="connsiteX35" fmla="*/ 9429058 w 12192000"/>
              <a:gd name="connsiteY35" fmla="*/ 395848 h 2802467"/>
              <a:gd name="connsiteX36" fmla="*/ 9700933 w 12192000"/>
              <a:gd name="connsiteY36" fmla="*/ 370626 h 2802467"/>
              <a:gd name="connsiteX37" fmla="*/ 9977684 w 12192000"/>
              <a:gd name="connsiteY37" fmla="*/ 341550 h 2802467"/>
              <a:gd name="connsiteX38" fmla="*/ 10255655 w 12192000"/>
              <a:gd name="connsiteY38" fmla="*/ 309672 h 2802467"/>
              <a:gd name="connsiteX39" fmla="*/ 10529968 w 12192000"/>
              <a:gd name="connsiteY39" fmla="*/ 276043 h 2802467"/>
              <a:gd name="connsiteX40" fmla="*/ 10807939 w 12192000"/>
              <a:gd name="connsiteY40" fmla="*/ 236808 h 2802467"/>
              <a:gd name="connsiteX41" fmla="*/ 11084690 w 12192000"/>
              <a:gd name="connsiteY41" fmla="*/ 194771 h 2802467"/>
              <a:gd name="connsiteX42" fmla="*/ 11362661 w 12192000"/>
              <a:gd name="connsiteY42" fmla="*/ 153085 h 2802467"/>
              <a:gd name="connsiteX43" fmla="*/ 11639412 w 12192000"/>
              <a:gd name="connsiteY43" fmla="*/ 104392 h 2802467"/>
              <a:gd name="connsiteX44" fmla="*/ 11914945 w 12192000"/>
              <a:gd name="connsiteY44" fmla="*/ 54648 h 2802467"/>
              <a:gd name="connsiteX45" fmla="*/ 12191696 w 12192000"/>
              <a:gd name="connsiteY45" fmla="*/ 2452 h 2802467"/>
              <a:gd name="connsiteX46" fmla="*/ 12191696 w 12192000"/>
              <a:gd name="connsiteY46" fmla="*/ 2236410 h 2802467"/>
              <a:gd name="connsiteX47" fmla="*/ 12192000 w 12192000"/>
              <a:gd name="connsiteY47" fmla="*/ 2236410 h 2802467"/>
              <a:gd name="connsiteX48" fmla="*/ 12192000 w 12192000"/>
              <a:gd name="connsiteY48" fmla="*/ 2802467 h 2802467"/>
              <a:gd name="connsiteX49" fmla="*/ 12191696 w 12192000"/>
              <a:gd name="connsiteY49" fmla="*/ 2802467 h 2802467"/>
              <a:gd name="connsiteX50" fmla="*/ 0 w 12192000"/>
              <a:gd name="connsiteY50" fmla="*/ 2802467 h 2802467"/>
              <a:gd name="connsiteX51" fmla="*/ 0 w 12192000"/>
              <a:gd name="connsiteY51" fmla="*/ 2236410 h 2802467"/>
              <a:gd name="connsiteX52" fmla="*/ 1 w 12192000"/>
              <a:gd name="connsiteY52" fmla="*/ 2236410 h 280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2192000" h="2802467">
                <a:moveTo>
                  <a:pt x="1" y="0"/>
                </a:moveTo>
                <a:lnTo>
                  <a:pt x="71932" y="12261"/>
                </a:lnTo>
                <a:lnTo>
                  <a:pt x="282848" y="48342"/>
                </a:lnTo>
                <a:lnTo>
                  <a:pt x="436464" y="73565"/>
                </a:lnTo>
                <a:lnTo>
                  <a:pt x="619339" y="100188"/>
                </a:lnTo>
                <a:lnTo>
                  <a:pt x="836351" y="132066"/>
                </a:lnTo>
                <a:lnTo>
                  <a:pt x="1076528" y="165696"/>
                </a:lnTo>
                <a:lnTo>
                  <a:pt x="1347183" y="201077"/>
                </a:lnTo>
                <a:lnTo>
                  <a:pt x="1642223" y="238560"/>
                </a:lnTo>
                <a:lnTo>
                  <a:pt x="1962864" y="276043"/>
                </a:lnTo>
                <a:lnTo>
                  <a:pt x="2304232" y="314226"/>
                </a:lnTo>
                <a:lnTo>
                  <a:pt x="2672421" y="349608"/>
                </a:lnTo>
                <a:lnTo>
                  <a:pt x="3057678" y="383587"/>
                </a:lnTo>
                <a:lnTo>
                  <a:pt x="3464881" y="414415"/>
                </a:lnTo>
                <a:lnTo>
                  <a:pt x="3889152" y="443840"/>
                </a:lnTo>
                <a:lnTo>
                  <a:pt x="4331710" y="471515"/>
                </a:lnTo>
                <a:lnTo>
                  <a:pt x="4558476" y="481323"/>
                </a:lnTo>
                <a:lnTo>
                  <a:pt x="4790118" y="492183"/>
                </a:lnTo>
                <a:lnTo>
                  <a:pt x="5025418" y="502342"/>
                </a:lnTo>
                <a:lnTo>
                  <a:pt x="5261937" y="508998"/>
                </a:lnTo>
                <a:lnTo>
                  <a:pt x="5503332" y="514953"/>
                </a:lnTo>
                <a:lnTo>
                  <a:pt x="5747166" y="521259"/>
                </a:lnTo>
                <a:lnTo>
                  <a:pt x="5995877" y="525462"/>
                </a:lnTo>
                <a:lnTo>
                  <a:pt x="6247026" y="525462"/>
                </a:lnTo>
                <a:lnTo>
                  <a:pt x="6500613" y="527564"/>
                </a:lnTo>
                <a:lnTo>
                  <a:pt x="6756639" y="525462"/>
                </a:lnTo>
                <a:lnTo>
                  <a:pt x="7016322" y="521259"/>
                </a:lnTo>
                <a:lnTo>
                  <a:pt x="7276005" y="517405"/>
                </a:lnTo>
                <a:lnTo>
                  <a:pt x="7539345" y="508998"/>
                </a:lnTo>
                <a:lnTo>
                  <a:pt x="7805124" y="500240"/>
                </a:lnTo>
                <a:lnTo>
                  <a:pt x="8070903" y="490081"/>
                </a:lnTo>
                <a:lnTo>
                  <a:pt x="8339121" y="475719"/>
                </a:lnTo>
                <a:lnTo>
                  <a:pt x="8609776" y="458553"/>
                </a:lnTo>
                <a:lnTo>
                  <a:pt x="8881651" y="442089"/>
                </a:lnTo>
                <a:lnTo>
                  <a:pt x="9153526" y="421070"/>
                </a:lnTo>
                <a:lnTo>
                  <a:pt x="9429058" y="395848"/>
                </a:lnTo>
                <a:lnTo>
                  <a:pt x="9700933" y="370626"/>
                </a:lnTo>
                <a:lnTo>
                  <a:pt x="9977684" y="341550"/>
                </a:lnTo>
                <a:lnTo>
                  <a:pt x="10255655" y="309672"/>
                </a:lnTo>
                <a:lnTo>
                  <a:pt x="10529968" y="276043"/>
                </a:lnTo>
                <a:lnTo>
                  <a:pt x="10807939" y="236808"/>
                </a:lnTo>
                <a:lnTo>
                  <a:pt x="11084690" y="194771"/>
                </a:lnTo>
                <a:lnTo>
                  <a:pt x="11362661" y="153085"/>
                </a:lnTo>
                <a:lnTo>
                  <a:pt x="11639412" y="104392"/>
                </a:lnTo>
                <a:lnTo>
                  <a:pt x="11914945" y="54648"/>
                </a:lnTo>
                <a:lnTo>
                  <a:pt x="12191696" y="2452"/>
                </a:lnTo>
                <a:lnTo>
                  <a:pt x="12191696" y="2236410"/>
                </a:lnTo>
                <a:lnTo>
                  <a:pt x="12192000" y="2236410"/>
                </a:lnTo>
                <a:lnTo>
                  <a:pt x="12192000" y="2802467"/>
                </a:lnTo>
                <a:lnTo>
                  <a:pt x="12191696" y="2802467"/>
                </a:lnTo>
                <a:lnTo>
                  <a:pt x="0" y="2802467"/>
                </a:lnTo>
                <a:lnTo>
                  <a:pt x="0" y="2236410"/>
                </a:lnTo>
                <a:lnTo>
                  <a:pt x="1" y="2236410"/>
                </a:lnTo>
                <a:close/>
              </a:path>
            </a:pathLst>
          </a:custGeom>
          <a:solidFill>
            <a:schemeClr val="tx2"/>
          </a:solidFill>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BB89E0F-94DA-4B9E-92D2-B8FB45986FA5}"/>
              </a:ext>
            </a:extLst>
          </p:cNvPr>
          <p:cNvSpPr>
            <a:spLocks noGrp="1"/>
          </p:cNvSpPr>
          <p:nvPr>
            <p:ph type="ctrTitle"/>
          </p:nvPr>
        </p:nvSpPr>
        <p:spPr>
          <a:xfrm>
            <a:off x="965505" y="623571"/>
            <a:ext cx="10260990" cy="3523885"/>
          </a:xfrm>
        </p:spPr>
        <p:txBody>
          <a:bodyPr>
            <a:normAutofit/>
          </a:bodyPr>
          <a:lstStyle/>
          <a:p>
            <a:pPr algn="ctr"/>
            <a:r>
              <a:rPr lang="en-US" sz="8000"/>
              <a:t>Health Planning Session	</a:t>
            </a:r>
          </a:p>
        </p:txBody>
      </p:sp>
      <p:sp>
        <p:nvSpPr>
          <p:cNvPr id="3" name="Subtitle 2">
            <a:extLst>
              <a:ext uri="{FF2B5EF4-FFF2-40B4-BE49-F238E27FC236}">
                <a16:creationId xmlns:a16="http://schemas.microsoft.com/office/drawing/2014/main" id="{F250EC57-2890-415D-95E9-FA9A66C716C0}"/>
              </a:ext>
            </a:extLst>
          </p:cNvPr>
          <p:cNvSpPr>
            <a:spLocks noGrp="1"/>
          </p:cNvSpPr>
          <p:nvPr>
            <p:ph type="subTitle" idx="1"/>
          </p:nvPr>
        </p:nvSpPr>
        <p:spPr>
          <a:xfrm>
            <a:off x="965505" y="4777380"/>
            <a:ext cx="10260990" cy="1209763"/>
          </a:xfrm>
        </p:spPr>
        <p:txBody>
          <a:bodyPr>
            <a:normAutofit/>
          </a:bodyPr>
          <a:lstStyle/>
          <a:p>
            <a:pPr algn="ctr"/>
            <a:r>
              <a:rPr lang="en-US" sz="2400" dirty="0">
                <a:solidFill>
                  <a:schemeClr val="bg2"/>
                </a:solidFill>
              </a:rPr>
              <a:t>Outcomes for 2020 Centennial Accord</a:t>
            </a:r>
          </a:p>
          <a:p>
            <a:pPr algn="ctr"/>
            <a:r>
              <a:rPr lang="en-US" sz="2400" dirty="0">
                <a:solidFill>
                  <a:schemeClr val="bg2"/>
                </a:solidFill>
              </a:rPr>
              <a:t>November 19, 2020</a:t>
            </a:r>
          </a:p>
        </p:txBody>
      </p:sp>
    </p:spTree>
    <p:extLst>
      <p:ext uri="{BB962C8B-B14F-4D97-AF65-F5344CB8AC3E}">
        <p14:creationId xmlns:p14="http://schemas.microsoft.com/office/powerpoint/2010/main" val="42794294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D0A93E-1753-44A0-9E49-39E8096D1DA9}"/>
              </a:ext>
            </a:extLst>
          </p:cNvPr>
          <p:cNvSpPr>
            <a:spLocks noGrp="1"/>
          </p:cNvSpPr>
          <p:nvPr>
            <p:ph type="title"/>
          </p:nvPr>
        </p:nvSpPr>
        <p:spPr/>
        <p:txBody>
          <a:bodyPr/>
          <a:lstStyle/>
          <a:p>
            <a:r>
              <a:rPr lang="en-US" dirty="0"/>
              <a:t>Overview of the Indian Behavioral Health Act</a:t>
            </a:r>
          </a:p>
        </p:txBody>
      </p:sp>
      <p:sp>
        <p:nvSpPr>
          <p:cNvPr id="3" name="Content Placeholder 2">
            <a:extLst>
              <a:ext uri="{FF2B5EF4-FFF2-40B4-BE49-F238E27FC236}">
                <a16:creationId xmlns:a16="http://schemas.microsoft.com/office/drawing/2014/main" id="{E1F1A13A-1C95-4AB3-92F9-9FD7C5DEDB9D}"/>
              </a:ext>
            </a:extLst>
          </p:cNvPr>
          <p:cNvSpPr>
            <a:spLocks noGrp="1"/>
          </p:cNvSpPr>
          <p:nvPr>
            <p:ph idx="1"/>
          </p:nvPr>
        </p:nvSpPr>
        <p:spPr>
          <a:xfrm>
            <a:off x="457200" y="1853248"/>
            <a:ext cx="11258550" cy="4552033"/>
          </a:xfrm>
        </p:spPr>
        <p:txBody>
          <a:bodyPr>
            <a:normAutofit/>
          </a:bodyPr>
          <a:lstStyle/>
          <a:p>
            <a:pPr marL="0" indent="0">
              <a:buNone/>
            </a:pPr>
            <a:r>
              <a:rPr lang="en-US" sz="2400" dirty="0"/>
              <a:t>Passage of SSB 6259- the Indian Behavioral Health Act in Washington State March 2020 made the following changes to the crisis system:</a:t>
            </a:r>
          </a:p>
          <a:p>
            <a:r>
              <a:rPr lang="en-US" sz="2400" dirty="0"/>
              <a:t>Requires Tribal Court Orders for ITA are recognized and honored</a:t>
            </a:r>
          </a:p>
          <a:p>
            <a:r>
              <a:rPr lang="en-US" sz="2400" dirty="0"/>
              <a:t>Allows Tribes to file and/or intervene in ITA Court proceedings</a:t>
            </a:r>
          </a:p>
          <a:p>
            <a:r>
              <a:rPr lang="en-US" sz="2400" dirty="0"/>
              <a:t>Requires notification of IHCP of ITA proceeds for Tribal Member/Citizen</a:t>
            </a:r>
          </a:p>
          <a:p>
            <a:r>
              <a:rPr lang="en-US" sz="2400" dirty="0"/>
              <a:t>Allows IHCP and Tribal Courts to receive mental health records</a:t>
            </a:r>
          </a:p>
          <a:p>
            <a:r>
              <a:rPr lang="en-US" sz="2400" dirty="0"/>
              <a:t>Established Tribal DCR</a:t>
            </a:r>
          </a:p>
          <a:p>
            <a:pPr lvl="1"/>
            <a:r>
              <a:rPr lang="en-US" sz="2200" dirty="0"/>
              <a:t>Appointed through a process with HCA and Tribe</a:t>
            </a:r>
          </a:p>
          <a:p>
            <a:pPr lvl="1"/>
            <a:r>
              <a:rPr lang="en-US" sz="2200" dirty="0"/>
              <a:t>Paid by the HCA to the Tribe for ITA services (*in development)</a:t>
            </a:r>
          </a:p>
          <a:p>
            <a:pPr lvl="1"/>
            <a:endParaRPr lang="en-US" sz="2200" dirty="0"/>
          </a:p>
          <a:p>
            <a:pPr marL="457200" lvl="1" indent="0">
              <a:buNone/>
            </a:pPr>
            <a:endParaRPr lang="en-US" sz="2200" dirty="0"/>
          </a:p>
        </p:txBody>
      </p:sp>
    </p:spTree>
    <p:extLst>
      <p:ext uri="{BB962C8B-B14F-4D97-AF65-F5344CB8AC3E}">
        <p14:creationId xmlns:p14="http://schemas.microsoft.com/office/powerpoint/2010/main" val="25039007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1DED503-AF75-41A3-9452-A70747B10C1F}"/>
              </a:ext>
            </a:extLst>
          </p:cNvPr>
          <p:cNvSpPr>
            <a:spLocks noGrp="1"/>
          </p:cNvSpPr>
          <p:nvPr>
            <p:ph type="ctrTitle"/>
          </p:nvPr>
        </p:nvSpPr>
        <p:spPr>
          <a:xfrm>
            <a:off x="1154954" y="1447800"/>
            <a:ext cx="10041365" cy="3329581"/>
          </a:xfrm>
        </p:spPr>
        <p:txBody>
          <a:bodyPr/>
          <a:lstStyle/>
          <a:p>
            <a:r>
              <a:rPr lang="en-US" sz="7200" dirty="0"/>
              <a:t>Support of Funding Foundational Public Health Services</a:t>
            </a:r>
            <a:endParaRPr lang="en-US" dirty="0"/>
          </a:p>
        </p:txBody>
      </p:sp>
      <p:sp>
        <p:nvSpPr>
          <p:cNvPr id="5" name="Subtitle 4">
            <a:extLst>
              <a:ext uri="{FF2B5EF4-FFF2-40B4-BE49-F238E27FC236}">
                <a16:creationId xmlns:a16="http://schemas.microsoft.com/office/drawing/2014/main" id="{83F3026D-F40E-4DDA-97A0-75B21A7479C9}"/>
              </a:ext>
            </a:extLst>
          </p:cNvPr>
          <p:cNvSpPr>
            <a:spLocks noGrp="1"/>
          </p:cNvSpPr>
          <p:nvPr>
            <p:ph type="subTitle" idx="1"/>
          </p:nvPr>
        </p:nvSpPr>
        <p:spPr/>
        <p:txBody>
          <a:bodyPr/>
          <a:lstStyle/>
          <a:p>
            <a:r>
              <a:rPr lang="en-US" dirty="0"/>
              <a:t>Funding Tribal Foundational Public health services</a:t>
            </a:r>
          </a:p>
        </p:txBody>
      </p:sp>
    </p:spTree>
    <p:extLst>
      <p:ext uri="{BB962C8B-B14F-4D97-AF65-F5344CB8AC3E}">
        <p14:creationId xmlns:p14="http://schemas.microsoft.com/office/powerpoint/2010/main" val="29364878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D712FEF9-5B02-46C5-8F1D-A4AB10E8447C}"/>
              </a:ext>
            </a:extLst>
          </p:cNvPr>
          <p:cNvPicPr>
            <a:picLocks noGrp="1" noChangeAspect="1"/>
          </p:cNvPicPr>
          <p:nvPr>
            <p:ph idx="1"/>
          </p:nvPr>
        </p:nvPicPr>
        <p:blipFill>
          <a:blip r:embed="rId3"/>
          <a:stretch>
            <a:fillRect/>
          </a:stretch>
        </p:blipFill>
        <p:spPr>
          <a:xfrm>
            <a:off x="838200" y="762064"/>
            <a:ext cx="10515600" cy="5413248"/>
          </a:xfrm>
          <a:prstGeom prst="rect">
            <a:avLst/>
          </a:prstGeom>
        </p:spPr>
      </p:pic>
      <p:pic>
        <p:nvPicPr>
          <p:cNvPr id="5" name="Picture 4">
            <a:extLst>
              <a:ext uri="{FF2B5EF4-FFF2-40B4-BE49-F238E27FC236}">
                <a16:creationId xmlns:a16="http://schemas.microsoft.com/office/drawing/2014/main" id="{B5EC30B2-5348-460A-9F6E-4C1AC648A3A8}"/>
              </a:ext>
            </a:extLst>
          </p:cNvPr>
          <p:cNvPicPr>
            <a:picLocks noChangeAspect="1"/>
          </p:cNvPicPr>
          <p:nvPr/>
        </p:nvPicPr>
        <p:blipFill>
          <a:blip r:embed="rId3"/>
          <a:stretch>
            <a:fillRect/>
          </a:stretch>
        </p:blipFill>
        <p:spPr>
          <a:xfrm>
            <a:off x="837744" y="722141"/>
            <a:ext cx="10516511" cy="5413717"/>
          </a:xfrm>
          <a:prstGeom prst="rect">
            <a:avLst/>
          </a:prstGeom>
        </p:spPr>
      </p:pic>
      <p:pic>
        <p:nvPicPr>
          <p:cNvPr id="8" name="Picture 7">
            <a:extLst>
              <a:ext uri="{FF2B5EF4-FFF2-40B4-BE49-F238E27FC236}">
                <a16:creationId xmlns:a16="http://schemas.microsoft.com/office/drawing/2014/main" id="{A7B32093-6094-426C-BB43-AA5263589234}"/>
              </a:ext>
            </a:extLst>
          </p:cNvPr>
          <p:cNvPicPr>
            <a:picLocks noChangeAspect="1"/>
          </p:cNvPicPr>
          <p:nvPr/>
        </p:nvPicPr>
        <p:blipFill>
          <a:blip r:embed="rId4"/>
          <a:stretch>
            <a:fillRect/>
          </a:stretch>
        </p:blipFill>
        <p:spPr>
          <a:xfrm>
            <a:off x="1980187" y="0"/>
            <a:ext cx="8231626" cy="6770675"/>
          </a:xfrm>
          <a:prstGeom prst="rect">
            <a:avLst/>
          </a:prstGeom>
        </p:spPr>
      </p:pic>
      <p:sp>
        <p:nvSpPr>
          <p:cNvPr id="3" name="TextBox 2">
            <a:extLst>
              <a:ext uri="{FF2B5EF4-FFF2-40B4-BE49-F238E27FC236}">
                <a16:creationId xmlns:a16="http://schemas.microsoft.com/office/drawing/2014/main" id="{DD8D75C8-15E6-435E-96CA-CD151623FB47}"/>
              </a:ext>
            </a:extLst>
          </p:cNvPr>
          <p:cNvSpPr txBox="1"/>
          <p:nvPr/>
        </p:nvSpPr>
        <p:spPr>
          <a:xfrm flipH="1">
            <a:off x="7579359" y="3007361"/>
            <a:ext cx="1574801" cy="430887"/>
          </a:xfrm>
          <a:prstGeom prst="rect">
            <a:avLst/>
          </a:prstGeom>
          <a:noFill/>
        </p:spPr>
        <p:txBody>
          <a:bodyPr wrap="square" rtlCol="0">
            <a:spAutoFit/>
          </a:bodyPr>
          <a:lstStyle/>
          <a:p>
            <a:r>
              <a:rPr lang="en-US" sz="1050" b="1" dirty="0">
                <a:solidFill>
                  <a:schemeClr val="bg1"/>
                </a:solidFill>
              </a:rPr>
              <a:t>MATERNAL - INFANT HEALTH SERVICES</a:t>
            </a:r>
          </a:p>
        </p:txBody>
      </p:sp>
    </p:spTree>
    <p:extLst>
      <p:ext uri="{BB962C8B-B14F-4D97-AF65-F5344CB8AC3E}">
        <p14:creationId xmlns:p14="http://schemas.microsoft.com/office/powerpoint/2010/main" val="42439865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1DED503-AF75-41A3-9452-A70747B10C1F}"/>
              </a:ext>
            </a:extLst>
          </p:cNvPr>
          <p:cNvSpPr>
            <a:spLocks noGrp="1"/>
          </p:cNvSpPr>
          <p:nvPr>
            <p:ph type="ctrTitle"/>
          </p:nvPr>
        </p:nvSpPr>
        <p:spPr/>
        <p:txBody>
          <a:bodyPr/>
          <a:lstStyle/>
          <a:p>
            <a:pPr marL="0" indent="0">
              <a:buNone/>
            </a:pPr>
            <a:r>
              <a:rPr lang="en-US" sz="7200" dirty="0"/>
              <a:t>Tribal Youth Prevention Programs</a:t>
            </a:r>
          </a:p>
        </p:txBody>
      </p:sp>
      <p:sp>
        <p:nvSpPr>
          <p:cNvPr id="5" name="Subtitle 4">
            <a:extLst>
              <a:ext uri="{FF2B5EF4-FFF2-40B4-BE49-F238E27FC236}">
                <a16:creationId xmlns:a16="http://schemas.microsoft.com/office/drawing/2014/main" id="{83F3026D-F40E-4DDA-97A0-75B21A7479C9}"/>
              </a:ext>
            </a:extLst>
          </p:cNvPr>
          <p:cNvSpPr>
            <a:spLocks noGrp="1"/>
          </p:cNvSpPr>
          <p:nvPr>
            <p:ph type="subTitle" idx="1"/>
          </p:nvPr>
        </p:nvSpPr>
        <p:spPr/>
        <p:txBody>
          <a:bodyPr/>
          <a:lstStyle/>
          <a:p>
            <a:r>
              <a:rPr lang="en-US" dirty="0"/>
              <a:t>Ensuring funding for the work</a:t>
            </a:r>
          </a:p>
        </p:txBody>
      </p:sp>
    </p:spTree>
    <p:extLst>
      <p:ext uri="{BB962C8B-B14F-4D97-AF65-F5344CB8AC3E}">
        <p14:creationId xmlns:p14="http://schemas.microsoft.com/office/powerpoint/2010/main" val="31662901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5B89E5C5-A037-45B3-9D37-3658914D4799}"/>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2" name="Picture 11">
            <a:extLst>
              <a:ext uri="{FF2B5EF4-FFF2-40B4-BE49-F238E27FC236}">
                <a16:creationId xmlns:a16="http://schemas.microsoft.com/office/drawing/2014/main" id="{5ACB93B0-521E-443D-9750-AFCFDDB3E801}"/>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4" name="Oval 13">
            <a:extLst>
              <a:ext uri="{FF2B5EF4-FFF2-40B4-BE49-F238E27FC236}">
                <a16:creationId xmlns:a16="http://schemas.microsoft.com/office/drawing/2014/main" id="{DA1DAC79-DDBA-4382-9D43-6E5F685BE5F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5878"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6" name="Picture 15">
            <a:extLst>
              <a:ext uri="{FF2B5EF4-FFF2-40B4-BE49-F238E27FC236}">
                <a16:creationId xmlns:a16="http://schemas.microsoft.com/office/drawing/2014/main" id="{E0880F10-995F-4F01-A83B-7ECDB7BE7905}"/>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8" name="Picture 17">
            <a:extLst>
              <a:ext uri="{FF2B5EF4-FFF2-40B4-BE49-F238E27FC236}">
                <a16:creationId xmlns:a16="http://schemas.microsoft.com/office/drawing/2014/main" id="{A2D49266-1F08-40F2-B0E1-1D919DCB5780}"/>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20" name="Rectangle 19">
            <a:extLst>
              <a:ext uri="{FF2B5EF4-FFF2-40B4-BE49-F238E27FC236}">
                <a16:creationId xmlns:a16="http://schemas.microsoft.com/office/drawing/2014/main" id="{6AACA73D-178F-4CFC-99E3-9F4FCBBDBA8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pic>
        <p:nvPicPr>
          <p:cNvPr id="6" name="Picture 5">
            <a:extLst>
              <a:ext uri="{FF2B5EF4-FFF2-40B4-BE49-F238E27FC236}">
                <a16:creationId xmlns:a16="http://schemas.microsoft.com/office/drawing/2014/main" id="{03D14C12-08AE-4F3B-BE28-1D75DBFD3A11}"/>
              </a:ext>
            </a:extLst>
          </p:cNvPr>
          <p:cNvPicPr>
            <a:picLocks noChangeAspect="1"/>
          </p:cNvPicPr>
          <p:nvPr/>
        </p:nvPicPr>
        <p:blipFill>
          <a:blip r:embed="rId7"/>
          <a:stretch>
            <a:fillRect/>
          </a:stretch>
        </p:blipFill>
        <p:spPr>
          <a:xfrm>
            <a:off x="1216996" y="0"/>
            <a:ext cx="9758008" cy="6858000"/>
          </a:xfrm>
          <a:prstGeom prst="rect">
            <a:avLst/>
          </a:prstGeom>
        </p:spPr>
      </p:pic>
    </p:spTree>
    <p:extLst>
      <p:ext uri="{BB962C8B-B14F-4D97-AF65-F5344CB8AC3E}">
        <p14:creationId xmlns:p14="http://schemas.microsoft.com/office/powerpoint/2010/main" val="7439821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1DED503-AF75-41A3-9452-A70747B10C1F}"/>
              </a:ext>
            </a:extLst>
          </p:cNvPr>
          <p:cNvSpPr>
            <a:spLocks noGrp="1"/>
          </p:cNvSpPr>
          <p:nvPr>
            <p:ph type="ctrTitle"/>
          </p:nvPr>
        </p:nvSpPr>
        <p:spPr/>
        <p:txBody>
          <a:bodyPr/>
          <a:lstStyle/>
          <a:p>
            <a:pPr marL="0" indent="0">
              <a:buNone/>
            </a:pPr>
            <a:r>
              <a:rPr lang="en-US" sz="7200" dirty="0"/>
              <a:t>Tribal Data Soveriegnty</a:t>
            </a:r>
          </a:p>
        </p:txBody>
      </p:sp>
      <p:sp>
        <p:nvSpPr>
          <p:cNvPr id="5" name="Subtitle 4">
            <a:extLst>
              <a:ext uri="{FF2B5EF4-FFF2-40B4-BE49-F238E27FC236}">
                <a16:creationId xmlns:a16="http://schemas.microsoft.com/office/drawing/2014/main" id="{83F3026D-F40E-4DDA-97A0-75B21A7479C9}"/>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41647790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E4F4F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955D1C-E303-4817-86D3-7DF1B303AA1B}"/>
              </a:ext>
            </a:extLst>
          </p:cNvPr>
          <p:cNvSpPr>
            <a:spLocks noGrp="1"/>
          </p:cNvSpPr>
          <p:nvPr>
            <p:ph type="title"/>
          </p:nvPr>
        </p:nvSpPr>
        <p:spPr>
          <a:xfrm>
            <a:off x="489583" y="212271"/>
            <a:ext cx="10975473" cy="1143000"/>
          </a:xfrm>
        </p:spPr>
        <p:txBody>
          <a:bodyPr>
            <a:normAutofit/>
          </a:bodyPr>
          <a:lstStyle/>
          <a:p>
            <a:r>
              <a:rPr lang="en-US" b="1" dirty="0">
                <a:solidFill>
                  <a:schemeClr val="accent6">
                    <a:lumMod val="50000"/>
                  </a:schemeClr>
                </a:solidFill>
                <a:latin typeface="Arial Black" panose="020B0A04020102020204" pitchFamily="34" charset="0"/>
                <a:cs typeface="Arial" panose="020B0604020202020204" pitchFamily="34" charset="0"/>
              </a:rPr>
              <a:t>Issues</a:t>
            </a:r>
          </a:p>
        </p:txBody>
      </p:sp>
      <p:sp>
        <p:nvSpPr>
          <p:cNvPr id="3" name="Content Placeholder 2">
            <a:extLst>
              <a:ext uri="{FF2B5EF4-FFF2-40B4-BE49-F238E27FC236}">
                <a16:creationId xmlns:a16="http://schemas.microsoft.com/office/drawing/2014/main" id="{E7AB1D3B-EABB-4F33-B194-09AA29746BD4}"/>
              </a:ext>
            </a:extLst>
          </p:cNvPr>
          <p:cNvSpPr>
            <a:spLocks noGrp="1"/>
          </p:cNvSpPr>
          <p:nvPr>
            <p:ph idx="1"/>
          </p:nvPr>
        </p:nvSpPr>
        <p:spPr>
          <a:xfrm>
            <a:off x="489583" y="1355271"/>
            <a:ext cx="11504495" cy="3381499"/>
          </a:xfrm>
        </p:spPr>
        <p:txBody>
          <a:bodyPr>
            <a:noAutofit/>
          </a:bodyPr>
          <a:lstStyle/>
          <a:p>
            <a:pPr>
              <a:lnSpc>
                <a:spcPct val="100000"/>
              </a:lnSpc>
              <a:spcBef>
                <a:spcPts val="1200"/>
              </a:spcBef>
              <a:spcAft>
                <a:spcPts val="1200"/>
              </a:spcAft>
              <a:buSzPct val="100000"/>
            </a:pPr>
            <a:r>
              <a:rPr lang="en-US" sz="2400" dirty="0">
                <a:latin typeface="Arial" panose="020B0604020202020204" pitchFamily="34" charset="0"/>
                <a:cs typeface="Arial" panose="020B0604020202020204" pitchFamily="34" charset="0"/>
              </a:rPr>
              <a:t>Tribes and UIHPs need additional health data technology systems and infrastructure to adequately manage their public health data</a:t>
            </a:r>
          </a:p>
          <a:p>
            <a:pPr>
              <a:lnSpc>
                <a:spcPct val="100000"/>
              </a:lnSpc>
              <a:spcBef>
                <a:spcPts val="1200"/>
              </a:spcBef>
              <a:spcAft>
                <a:spcPts val="1200"/>
              </a:spcAft>
              <a:buSzPct val="100000"/>
            </a:pPr>
            <a:r>
              <a:rPr lang="en-US" sz="2400" dirty="0">
                <a:latin typeface="Arial" panose="020B0604020202020204" pitchFamily="34" charset="0"/>
                <a:cs typeface="Arial" panose="020B0604020202020204" pitchFamily="34" charset="0"/>
              </a:rPr>
              <a:t>Tribes and UIHPs need increased access to Washington State information systems that include data related to the health of AI/ANs and tribal communities</a:t>
            </a:r>
          </a:p>
          <a:p>
            <a:pPr>
              <a:lnSpc>
                <a:spcPct val="100000"/>
              </a:lnSpc>
              <a:spcBef>
                <a:spcPts val="1200"/>
              </a:spcBef>
              <a:spcAft>
                <a:spcPts val="1200"/>
              </a:spcAft>
              <a:buSzPct val="100000"/>
            </a:pPr>
            <a:r>
              <a:rPr lang="en-US" sz="2400" dirty="0">
                <a:latin typeface="Arial" panose="020B0604020202020204" pitchFamily="34" charset="0"/>
                <a:cs typeface="Arial" panose="020B0604020202020204" pitchFamily="34" charset="0"/>
              </a:rPr>
              <a:t>State (and federal) data systems are used for allocating funds and planning programs, but they include incomplete and inaccurate data on AI/AN due to misclassification and underreporting</a:t>
            </a:r>
          </a:p>
          <a:p>
            <a:pPr>
              <a:lnSpc>
                <a:spcPct val="100000"/>
              </a:lnSpc>
              <a:spcBef>
                <a:spcPts val="1200"/>
              </a:spcBef>
              <a:spcAft>
                <a:spcPts val="1200"/>
              </a:spcAft>
              <a:buSzPct val="100000"/>
            </a:pPr>
            <a:r>
              <a:rPr lang="en-US" sz="2400" dirty="0">
                <a:latin typeface="Arial" panose="020B0604020202020204" pitchFamily="34" charset="0"/>
                <a:cs typeface="Arial" panose="020B0604020202020204" pitchFamily="34" charset="0"/>
              </a:rPr>
              <a:t>Tribal sovereignty must be respected so Tribes can control the collection, reporting, and use of their data</a:t>
            </a:r>
          </a:p>
        </p:txBody>
      </p:sp>
      <p:pic>
        <p:nvPicPr>
          <p:cNvPr id="5" name="Picture 4" descr="A picture containing food&#10;&#10;Description automatically generated">
            <a:extLst>
              <a:ext uri="{FF2B5EF4-FFF2-40B4-BE49-F238E27FC236}">
                <a16:creationId xmlns:a16="http://schemas.microsoft.com/office/drawing/2014/main" id="{DD831E20-B698-45E6-8890-D026A3807F70}"/>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t="17834" b="6121"/>
          <a:stretch/>
        </p:blipFill>
        <p:spPr>
          <a:xfrm>
            <a:off x="971596" y="5981829"/>
            <a:ext cx="1865109" cy="797812"/>
          </a:xfrm>
          <a:prstGeom prst="rect">
            <a:avLst/>
          </a:prstGeom>
        </p:spPr>
      </p:pic>
    </p:spTree>
    <p:extLst>
      <p:ext uri="{BB962C8B-B14F-4D97-AF65-F5344CB8AC3E}">
        <p14:creationId xmlns:p14="http://schemas.microsoft.com/office/powerpoint/2010/main" val="33520198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E4F4F4"/>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2AF4B81-E509-49A1-8E02-D9EDE4243A99}"/>
              </a:ext>
            </a:extLst>
          </p:cNvPr>
          <p:cNvSpPr txBox="1">
            <a:spLocks/>
          </p:cNvSpPr>
          <p:nvPr/>
        </p:nvSpPr>
        <p:spPr>
          <a:xfrm>
            <a:off x="577591" y="472598"/>
            <a:ext cx="10975473" cy="1143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srgbClr val="70AD47">
                    <a:lumMod val="50000"/>
                  </a:srgbClr>
                </a:solidFill>
                <a:effectLst/>
                <a:uLnTx/>
                <a:uFillTx/>
                <a:latin typeface="Arial Black" panose="020B0A04020102020204" pitchFamily="34" charset="0"/>
                <a:ea typeface="+mj-ea"/>
                <a:cs typeface="Arial" panose="020B0604020202020204" pitchFamily="34" charset="0"/>
              </a:rPr>
              <a:t>Work Completed</a:t>
            </a:r>
          </a:p>
        </p:txBody>
      </p:sp>
      <p:sp>
        <p:nvSpPr>
          <p:cNvPr id="8" name="Content Placeholder 2">
            <a:extLst>
              <a:ext uri="{FF2B5EF4-FFF2-40B4-BE49-F238E27FC236}">
                <a16:creationId xmlns:a16="http://schemas.microsoft.com/office/drawing/2014/main" id="{A4661409-674C-4219-B38E-65F8E49BCCDE}"/>
              </a:ext>
            </a:extLst>
          </p:cNvPr>
          <p:cNvSpPr>
            <a:spLocks noGrp="1"/>
          </p:cNvSpPr>
          <p:nvPr>
            <p:ph idx="1"/>
          </p:nvPr>
        </p:nvSpPr>
        <p:spPr>
          <a:xfrm>
            <a:off x="577591" y="1938833"/>
            <a:ext cx="10515600" cy="4042996"/>
          </a:xfrm>
        </p:spPr>
        <p:txBody>
          <a:bodyPr>
            <a:normAutofit/>
          </a:bodyPr>
          <a:lstStyle/>
          <a:p>
            <a:r>
              <a:rPr lang="en-US" dirty="0"/>
              <a:t>Facilitated access to Tribes and UIHPs to state public health databases</a:t>
            </a:r>
          </a:p>
          <a:p>
            <a:pPr lvl="1">
              <a:buFont typeface="Calibri" panose="020F0502020204030204" pitchFamily="34" charset="0"/>
              <a:buChar char="−"/>
            </a:pPr>
            <a:r>
              <a:rPr lang="en-US" sz="2800" dirty="0"/>
              <a:t>RHINO (Washington Rapid Health Information Network)</a:t>
            </a:r>
          </a:p>
          <a:p>
            <a:pPr lvl="1">
              <a:buFont typeface="Calibri" panose="020F0502020204030204" pitchFamily="34" charset="0"/>
              <a:buChar char="−"/>
            </a:pPr>
            <a:r>
              <a:rPr lang="en-US" sz="2800" dirty="0"/>
              <a:t>WDRS (Washington Disease Reporting System)</a:t>
            </a:r>
          </a:p>
          <a:p>
            <a:r>
              <a:rPr lang="en-US" dirty="0"/>
              <a:t>Worked with DOH to develop 29 reports  in WDRS for COVID cases</a:t>
            </a:r>
          </a:p>
          <a:p>
            <a:r>
              <a:rPr lang="en-US" dirty="0"/>
              <a:t>Working with Tribal Data Sovereignty Workgroup to expand access to state data systems</a:t>
            </a:r>
          </a:p>
          <a:p>
            <a:r>
              <a:rPr lang="en-US" dirty="0"/>
              <a:t>Seeking resources to acquire population health information management systems for Tribes and UIHPs</a:t>
            </a:r>
          </a:p>
        </p:txBody>
      </p:sp>
      <p:pic>
        <p:nvPicPr>
          <p:cNvPr id="10" name="Picture 9" descr="A picture containing food&#10;&#10;Description automatically generated">
            <a:extLst>
              <a:ext uri="{FF2B5EF4-FFF2-40B4-BE49-F238E27FC236}">
                <a16:creationId xmlns:a16="http://schemas.microsoft.com/office/drawing/2014/main" id="{0F334780-54B3-4969-87E5-1A6C799645B1}"/>
              </a:ext>
            </a:extLst>
          </p:cNvPr>
          <p:cNvPicPr>
            <a:picLocks noChangeAspect="1"/>
          </p:cNvPicPr>
          <p:nvPr/>
        </p:nvPicPr>
        <p:blipFill rotWithShape="1">
          <a:blip r:embed="rId2" cstate="hqprint">
            <a:extLst>
              <a:ext uri="{28A0092B-C50C-407E-A947-70E740481C1C}">
                <a14:useLocalDpi xmlns:a14="http://schemas.microsoft.com/office/drawing/2010/main" val="0"/>
              </a:ext>
            </a:extLst>
          </a:blip>
          <a:srcRect t="17834" b="6121"/>
          <a:stretch/>
        </p:blipFill>
        <p:spPr>
          <a:xfrm>
            <a:off x="971596" y="5981829"/>
            <a:ext cx="1865109" cy="797812"/>
          </a:xfrm>
          <a:prstGeom prst="rect">
            <a:avLst/>
          </a:prstGeom>
        </p:spPr>
      </p:pic>
    </p:spTree>
    <p:extLst>
      <p:ext uri="{BB962C8B-B14F-4D97-AF65-F5344CB8AC3E}">
        <p14:creationId xmlns:p14="http://schemas.microsoft.com/office/powerpoint/2010/main" val="27926884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E4F4F4"/>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461E8AE-2E22-465B-9D6D-01541B53835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Title 1">
            <a:extLst>
              <a:ext uri="{FF2B5EF4-FFF2-40B4-BE49-F238E27FC236}">
                <a16:creationId xmlns:a16="http://schemas.microsoft.com/office/drawing/2014/main" id="{98C6DADB-05B6-4227-9306-53BD16910276}"/>
              </a:ext>
            </a:extLst>
          </p:cNvPr>
          <p:cNvSpPr txBox="1">
            <a:spLocks/>
          </p:cNvSpPr>
          <p:nvPr/>
        </p:nvSpPr>
        <p:spPr>
          <a:xfrm>
            <a:off x="838200" y="338719"/>
            <a:ext cx="10975473" cy="1143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srgbClr val="70AD47">
                    <a:lumMod val="50000"/>
                  </a:srgbClr>
                </a:solidFill>
                <a:effectLst/>
                <a:uLnTx/>
                <a:uFillTx/>
                <a:latin typeface="Arial Black" panose="020B0A04020102020204" pitchFamily="34" charset="0"/>
                <a:ea typeface="+mj-ea"/>
                <a:cs typeface="Arial" panose="020B0604020202020204" pitchFamily="34" charset="0"/>
              </a:rPr>
              <a:t>Next Steps</a:t>
            </a:r>
          </a:p>
        </p:txBody>
      </p:sp>
      <p:sp>
        <p:nvSpPr>
          <p:cNvPr id="6" name="Content Placeholder 2">
            <a:extLst>
              <a:ext uri="{FF2B5EF4-FFF2-40B4-BE49-F238E27FC236}">
                <a16:creationId xmlns:a16="http://schemas.microsoft.com/office/drawing/2014/main" id="{B1A0A8B7-F4B2-45C0-BFB7-4EA04E33AA1E}"/>
              </a:ext>
            </a:extLst>
          </p:cNvPr>
          <p:cNvSpPr txBox="1">
            <a:spLocks/>
          </p:cNvSpPr>
          <p:nvPr/>
        </p:nvSpPr>
        <p:spPr>
          <a:xfrm>
            <a:off x="838200" y="1825625"/>
            <a:ext cx="10515600" cy="4351338"/>
          </a:xfrm>
          <a:prstGeom prst="rect">
            <a:avLst/>
          </a:prstGeom>
        </p:spPr>
        <p:txBody>
          <a:bodyPr>
            <a:normAutofit fontScale="85000" lnSpcReduction="20000"/>
          </a:bodyPr>
          <a:lstStyle>
            <a:lvl1pPr marL="228605" indent="-228605" algn="l" defTabSz="609615"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13" indent="-190506" algn="l" defTabSz="609615"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19" indent="-152404" algn="l" defTabSz="609615"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27" indent="-152404" algn="l" defTabSz="609615"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35" indent="-152404" algn="l" defTabSz="609615"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42" indent="-152404" algn="l" defTabSz="609615"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50" indent="-152404" algn="l" defTabSz="609615"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057" indent="-152404" algn="l" defTabSz="609615"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865" indent="-152404" algn="l" defTabSz="609615" rtl="0" eaLnBrk="1" latinLnBrk="0" hangingPunct="1">
              <a:spcBef>
                <a:spcPct val="20000"/>
              </a:spcBef>
              <a:buFont typeface="Arial" pitchFamily="34" charset="0"/>
              <a:buChar char="•"/>
              <a:defRPr sz="1333" kern="1200">
                <a:solidFill>
                  <a:schemeClr val="tx1"/>
                </a:solidFill>
                <a:latin typeface="+mn-lt"/>
                <a:ea typeface="+mn-ea"/>
                <a:cs typeface="+mn-cs"/>
              </a:defRPr>
            </a:lvl9pPr>
          </a:lstStyle>
          <a:p>
            <a:pPr marL="228605" marR="0" lvl="0" indent="-228605" algn="l" defTabSz="609615"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Continue Tribal Data Sovereignty Workgroup</a:t>
            </a:r>
          </a:p>
          <a:p>
            <a:pPr marL="495313" marR="0" lvl="1" indent="-190506" algn="l" defTabSz="609615" rtl="0" eaLnBrk="1" fontAlgn="auto" latinLnBrk="0" hangingPunct="1">
              <a:lnSpc>
                <a:spcPct val="100000"/>
              </a:lnSpc>
              <a:spcBef>
                <a:spcPct val="20000"/>
              </a:spcBef>
              <a:spcAft>
                <a:spcPts val="0"/>
              </a:spcAft>
              <a:buClrTx/>
              <a:buSzTx/>
              <a:buFont typeface="Calibri" panose="020F050202020403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Expand access to state data systems</a:t>
            </a:r>
          </a:p>
          <a:p>
            <a:pPr marL="495313" marR="0" lvl="1" indent="-190506" algn="l" defTabSz="609615" rtl="0" eaLnBrk="1" fontAlgn="auto" latinLnBrk="0" hangingPunct="1">
              <a:lnSpc>
                <a:spcPct val="100000"/>
              </a:lnSpc>
              <a:spcBef>
                <a:spcPct val="20000"/>
              </a:spcBef>
              <a:spcAft>
                <a:spcPts val="0"/>
              </a:spcAft>
              <a:buClrTx/>
              <a:buSzTx/>
              <a:buFont typeface="Calibri" panose="020F050202020403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Build on Tribal data capabilities</a:t>
            </a:r>
          </a:p>
          <a:p>
            <a:pPr marL="495313" marR="0" lvl="1" indent="-190506" algn="l" defTabSz="609615" rtl="0" eaLnBrk="1" fontAlgn="auto" latinLnBrk="0" hangingPunct="1">
              <a:lnSpc>
                <a:spcPct val="100000"/>
              </a:lnSpc>
              <a:spcBef>
                <a:spcPct val="20000"/>
              </a:spcBef>
              <a:spcAft>
                <a:spcPts val="0"/>
              </a:spcAft>
              <a:buClrTx/>
              <a:buSzTx/>
              <a:buFont typeface="Arial" pitchFamily="34" charset="0"/>
              <a:buChar char="–"/>
              <a:tabLst/>
              <a:defRPr/>
            </a:pPr>
            <a:endParaRPr kumimoji="0" lang="en-US" sz="1867" b="0" i="0" u="none" strike="noStrike" kern="1200" cap="none" spc="0" normalizeH="0" baseline="0" noProof="0" dirty="0">
              <a:ln>
                <a:noFill/>
              </a:ln>
              <a:solidFill>
                <a:prstClr val="black"/>
              </a:solidFill>
              <a:effectLst/>
              <a:uLnTx/>
              <a:uFillTx/>
              <a:latin typeface="Calibri"/>
              <a:ea typeface="+mn-ea"/>
              <a:cs typeface="+mn-cs"/>
            </a:endParaRPr>
          </a:p>
          <a:p>
            <a:pPr marL="228605" marR="0" lvl="0" indent="-228605" algn="l" defTabSz="609615"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Identify resources for investment in tribal and UIHP information systems technology, infrastructure and workforce development to strengthen tribal public health data management capabilities</a:t>
            </a:r>
          </a:p>
          <a:p>
            <a:pPr marL="228605" marR="0" lvl="0" indent="-228605" algn="l" defTabSz="609615" rtl="0" eaLnBrk="1" fontAlgn="auto" latinLnBrk="0" hangingPunct="1">
              <a:lnSpc>
                <a:spcPct val="100000"/>
              </a:lnSpc>
              <a:spcBef>
                <a:spcPct val="20000"/>
              </a:spcBef>
              <a:spcAft>
                <a:spcPts val="0"/>
              </a:spcAft>
              <a:buClrTx/>
              <a:buSzTx/>
              <a:buFont typeface="Arial"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endParaRPr>
          </a:p>
          <a:p>
            <a:pPr marL="228605" marR="0" lvl="0" indent="-228605" algn="l" defTabSz="609615"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Develop legal mechanisms and administrative policies and procedures to assure protection of tribal data in tribal information systems and non-tribal information systems</a:t>
            </a:r>
          </a:p>
          <a:p>
            <a:pPr marL="0" marR="0" lvl="0" indent="0" algn="l" defTabSz="609615" rtl="0" eaLnBrk="1" fontAlgn="auto" latinLnBrk="0" hangingPunct="1">
              <a:lnSpc>
                <a:spcPct val="100000"/>
              </a:lnSpc>
              <a:spcBef>
                <a:spcPct val="20000"/>
              </a:spcBef>
              <a:spcAft>
                <a:spcPts val="0"/>
              </a:spcAft>
              <a:buClrTx/>
              <a:buSzTx/>
              <a:buFont typeface="Arial" pitchFamily="34" charset="0"/>
              <a:buNone/>
              <a:tabLst/>
              <a:defRPr/>
            </a:pPr>
            <a:endParaRPr kumimoji="0" lang="en-US" sz="2800" b="0" i="0" u="none" strike="noStrike" kern="1200" cap="none" spc="0" normalizeH="0" baseline="0" noProof="0" dirty="0">
              <a:ln>
                <a:noFill/>
              </a:ln>
              <a:solidFill>
                <a:prstClr val="black"/>
              </a:solidFill>
              <a:effectLst/>
              <a:uLnTx/>
              <a:uFillTx/>
              <a:latin typeface="Calibri"/>
              <a:ea typeface="+mn-ea"/>
              <a:cs typeface="+mn-cs"/>
            </a:endParaRPr>
          </a:p>
          <a:p>
            <a:pPr marL="228605" marR="0" lvl="0" indent="-228605" algn="l" defTabSz="609615"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What else?</a:t>
            </a:r>
          </a:p>
        </p:txBody>
      </p:sp>
    </p:spTree>
    <p:extLst>
      <p:ext uri="{BB962C8B-B14F-4D97-AF65-F5344CB8AC3E}">
        <p14:creationId xmlns:p14="http://schemas.microsoft.com/office/powerpoint/2010/main" val="26205852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1DED503-AF75-41A3-9452-A70747B10C1F}"/>
              </a:ext>
            </a:extLst>
          </p:cNvPr>
          <p:cNvSpPr>
            <a:spLocks noGrp="1"/>
          </p:cNvSpPr>
          <p:nvPr>
            <p:ph type="ctrTitle"/>
          </p:nvPr>
        </p:nvSpPr>
        <p:spPr/>
        <p:txBody>
          <a:bodyPr/>
          <a:lstStyle/>
          <a:p>
            <a:r>
              <a:rPr lang="en-US" dirty="0"/>
              <a:t>IHPC Workforce Development</a:t>
            </a:r>
          </a:p>
        </p:txBody>
      </p:sp>
      <p:sp>
        <p:nvSpPr>
          <p:cNvPr id="5" name="Subtitle 4">
            <a:extLst>
              <a:ext uri="{FF2B5EF4-FFF2-40B4-BE49-F238E27FC236}">
                <a16:creationId xmlns:a16="http://schemas.microsoft.com/office/drawing/2014/main" id="{83F3026D-F40E-4DDA-97A0-75B21A7479C9}"/>
              </a:ext>
            </a:extLst>
          </p:cNvPr>
          <p:cNvSpPr>
            <a:spLocks noGrp="1"/>
          </p:cNvSpPr>
          <p:nvPr>
            <p:ph type="subTitle" idx="1"/>
          </p:nvPr>
        </p:nvSpPr>
        <p:spPr/>
        <p:txBody>
          <a:bodyPr/>
          <a:lstStyle/>
          <a:p>
            <a:r>
              <a:rPr lang="en-US" dirty="0"/>
              <a:t>CHAP and other providers</a:t>
            </a:r>
          </a:p>
        </p:txBody>
      </p:sp>
    </p:spTree>
    <p:extLst>
      <p:ext uri="{BB962C8B-B14F-4D97-AF65-F5344CB8AC3E}">
        <p14:creationId xmlns:p14="http://schemas.microsoft.com/office/powerpoint/2010/main" val="2956804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1DED503-AF75-41A3-9452-A70747B10C1F}"/>
              </a:ext>
            </a:extLst>
          </p:cNvPr>
          <p:cNvSpPr>
            <a:spLocks noGrp="1"/>
          </p:cNvSpPr>
          <p:nvPr>
            <p:ph type="ctrTitle"/>
          </p:nvPr>
        </p:nvSpPr>
        <p:spPr/>
        <p:txBody>
          <a:bodyPr/>
          <a:lstStyle/>
          <a:p>
            <a:pPr marL="0" indent="0">
              <a:buNone/>
            </a:pPr>
            <a:r>
              <a:rPr lang="en-US" sz="7200" dirty="0"/>
              <a:t>Ensuring Agencies are Treating Tribes as Government</a:t>
            </a:r>
          </a:p>
        </p:txBody>
      </p:sp>
      <p:sp>
        <p:nvSpPr>
          <p:cNvPr id="5" name="Subtitle 4">
            <a:extLst>
              <a:ext uri="{FF2B5EF4-FFF2-40B4-BE49-F238E27FC236}">
                <a16:creationId xmlns:a16="http://schemas.microsoft.com/office/drawing/2014/main" id="{83F3026D-F40E-4DDA-97A0-75B21A7479C9}"/>
              </a:ext>
            </a:extLst>
          </p:cNvPr>
          <p:cNvSpPr>
            <a:spLocks noGrp="1"/>
          </p:cNvSpPr>
          <p:nvPr>
            <p:ph type="subTitle" idx="1"/>
          </p:nvPr>
        </p:nvSpPr>
        <p:spPr/>
        <p:txBody>
          <a:bodyPr/>
          <a:lstStyle/>
          <a:p>
            <a:r>
              <a:rPr lang="en-US" dirty="0"/>
              <a:t>Tribal Sovereignty</a:t>
            </a:r>
          </a:p>
        </p:txBody>
      </p:sp>
    </p:spTree>
    <p:extLst>
      <p:ext uri="{BB962C8B-B14F-4D97-AF65-F5344CB8AC3E}">
        <p14:creationId xmlns:p14="http://schemas.microsoft.com/office/powerpoint/2010/main" val="15138427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9B34B1-2000-417D-8051-A7120E2AA86F}"/>
              </a:ext>
            </a:extLst>
          </p:cNvPr>
          <p:cNvSpPr>
            <a:spLocks noGrp="1"/>
          </p:cNvSpPr>
          <p:nvPr>
            <p:ph type="title"/>
          </p:nvPr>
        </p:nvSpPr>
        <p:spPr>
          <a:xfrm>
            <a:off x="646111" y="452718"/>
            <a:ext cx="11271569" cy="1400530"/>
          </a:xfrm>
        </p:spPr>
        <p:txBody>
          <a:bodyPr/>
          <a:lstStyle/>
          <a:p>
            <a:r>
              <a:rPr lang="en-US" dirty="0"/>
              <a:t>Community Health Aids, Behavioral Health Aids and Dental Health Aid Therapist</a:t>
            </a:r>
          </a:p>
        </p:txBody>
      </p:sp>
      <p:sp>
        <p:nvSpPr>
          <p:cNvPr id="3" name="Content Placeholder 2">
            <a:extLst>
              <a:ext uri="{FF2B5EF4-FFF2-40B4-BE49-F238E27FC236}">
                <a16:creationId xmlns:a16="http://schemas.microsoft.com/office/drawing/2014/main" id="{2BBD7A7D-20CF-4F89-A426-2A7BF676744A}"/>
              </a:ext>
            </a:extLst>
          </p:cNvPr>
          <p:cNvSpPr>
            <a:spLocks noGrp="1"/>
          </p:cNvSpPr>
          <p:nvPr>
            <p:ph idx="1"/>
          </p:nvPr>
        </p:nvSpPr>
        <p:spPr>
          <a:xfrm>
            <a:off x="1103312" y="2052919"/>
            <a:ext cx="10184448" cy="4165002"/>
          </a:xfrm>
        </p:spPr>
        <p:txBody>
          <a:bodyPr>
            <a:normAutofit fontScale="92500" lnSpcReduction="20000"/>
          </a:bodyPr>
          <a:lstStyle/>
          <a:p>
            <a:pPr marL="0" indent="0">
              <a:buNone/>
            </a:pPr>
            <a:r>
              <a:rPr lang="en-US" sz="2800" dirty="0"/>
              <a:t>Community Health Aids (CHA,) Behavioral Health Aids (BHA) and Dental Health Aid Therapists (DHAT) can fill a gap in workforce at Tribes.</a:t>
            </a:r>
          </a:p>
          <a:p>
            <a:pPr marL="0" indent="0">
              <a:buNone/>
            </a:pPr>
            <a:r>
              <a:rPr lang="en-US" sz="2800" dirty="0"/>
              <a:t>Services provided by these provider types need to be billable under the Medicaid program</a:t>
            </a:r>
          </a:p>
          <a:p>
            <a:pPr marL="0" indent="0">
              <a:buNone/>
            </a:pPr>
            <a:r>
              <a:rPr lang="en-US" sz="2800" dirty="0"/>
              <a:t>We believe there are already similar certified providers that show these provider types just need to have a certification process with the state developed in order for payment to happen:</a:t>
            </a:r>
          </a:p>
          <a:p>
            <a:r>
              <a:rPr lang="en-US" sz="2800" dirty="0"/>
              <a:t>BHA same/similar to Peer Counselors, same training.</a:t>
            </a:r>
          </a:p>
          <a:p>
            <a:r>
              <a:rPr lang="en-US" sz="2800" dirty="0"/>
              <a:t>Authorized provider for maternity support services</a:t>
            </a:r>
          </a:p>
        </p:txBody>
      </p:sp>
    </p:spTree>
    <p:extLst>
      <p:ext uri="{BB962C8B-B14F-4D97-AF65-F5344CB8AC3E}">
        <p14:creationId xmlns:p14="http://schemas.microsoft.com/office/powerpoint/2010/main" val="15214032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121558-394C-430D-8109-7DA1D10F8E32}"/>
              </a:ext>
            </a:extLst>
          </p:cNvPr>
          <p:cNvSpPr>
            <a:spLocks noGrp="1"/>
          </p:cNvSpPr>
          <p:nvPr>
            <p:ph type="title"/>
          </p:nvPr>
        </p:nvSpPr>
        <p:spPr>
          <a:xfrm>
            <a:off x="646111" y="452718"/>
            <a:ext cx="10042209" cy="1400530"/>
          </a:xfrm>
        </p:spPr>
        <p:txBody>
          <a:bodyPr/>
          <a:lstStyle/>
          <a:p>
            <a:r>
              <a:rPr lang="en-US" dirty="0"/>
              <a:t>2020 Centennial Accord Health Issues</a:t>
            </a:r>
          </a:p>
        </p:txBody>
      </p:sp>
      <p:sp>
        <p:nvSpPr>
          <p:cNvPr id="3" name="Content Placeholder 2">
            <a:extLst>
              <a:ext uri="{FF2B5EF4-FFF2-40B4-BE49-F238E27FC236}">
                <a16:creationId xmlns:a16="http://schemas.microsoft.com/office/drawing/2014/main" id="{24B5E98D-D1CE-4019-AE50-3720961DF421}"/>
              </a:ext>
            </a:extLst>
          </p:cNvPr>
          <p:cNvSpPr>
            <a:spLocks noGrp="1"/>
          </p:cNvSpPr>
          <p:nvPr>
            <p:ph idx="1"/>
          </p:nvPr>
        </p:nvSpPr>
        <p:spPr>
          <a:xfrm>
            <a:off x="1103312" y="1280160"/>
            <a:ext cx="10661968" cy="4968239"/>
          </a:xfrm>
        </p:spPr>
        <p:txBody>
          <a:bodyPr/>
          <a:lstStyle/>
          <a:p>
            <a:pPr marL="0" marR="0" indent="0">
              <a:spcBef>
                <a:spcPts val="0"/>
              </a:spcBef>
              <a:spcAft>
                <a:spcPts val="0"/>
              </a:spcAft>
              <a:buNone/>
            </a:pPr>
            <a:r>
              <a:rPr lang="en-US" sz="4400" dirty="0">
                <a:effectLst/>
                <a:latin typeface="Calibri" panose="020F0502020204030204" pitchFamily="34" charset="0"/>
                <a:ea typeface="Calibri" panose="020F0502020204030204" pitchFamily="34" charset="0"/>
                <a:cs typeface="Calibri" panose="020F0502020204030204" pitchFamily="34" charset="0"/>
              </a:rPr>
              <a:t>COVID-19 Impact on Budgets and Workforce</a:t>
            </a:r>
            <a:endParaRPr lang="en-US" sz="44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endParaRPr lang="en-US" sz="4400" dirty="0">
              <a:effectLst/>
              <a:latin typeface="Calibri" panose="020F0502020204030204" pitchFamily="34" charset="0"/>
              <a:ea typeface="Calibri" panose="020F0502020204030204" pitchFamily="34" charset="0"/>
              <a:cs typeface="Calibri" panose="020F0502020204030204" pitchFamily="34" charset="0"/>
            </a:endParaRPr>
          </a:p>
          <a:p>
            <a:pPr marL="0" marR="0" indent="0">
              <a:spcBef>
                <a:spcPts val="0"/>
              </a:spcBef>
              <a:spcAft>
                <a:spcPts val="0"/>
              </a:spcAft>
              <a:buNone/>
            </a:pPr>
            <a:r>
              <a:rPr lang="en-US" sz="4400" dirty="0">
                <a:effectLst/>
                <a:latin typeface="Calibri" panose="020F0502020204030204" pitchFamily="34" charset="0"/>
                <a:ea typeface="Calibri" panose="020F0502020204030204" pitchFamily="34" charset="0"/>
                <a:cs typeface="Calibri" panose="020F0502020204030204" pitchFamily="34" charset="0"/>
              </a:rPr>
              <a:t>Equitable Distribution of </a:t>
            </a:r>
          </a:p>
          <a:p>
            <a:pPr marL="0" marR="0" indent="0">
              <a:spcBef>
                <a:spcPts val="0"/>
              </a:spcBef>
              <a:spcAft>
                <a:spcPts val="0"/>
              </a:spcAft>
              <a:buNone/>
            </a:pPr>
            <a:r>
              <a:rPr lang="en-US" sz="4400" dirty="0">
                <a:latin typeface="Calibri" panose="020F0502020204030204" pitchFamily="34" charset="0"/>
                <a:ea typeface="Calibri" panose="020F0502020204030204" pitchFamily="34" charset="0"/>
                <a:cs typeface="Calibri" panose="020F0502020204030204" pitchFamily="34" charset="0"/>
              </a:rPr>
              <a:t>	</a:t>
            </a:r>
            <a:r>
              <a:rPr lang="en-US" sz="4400" dirty="0">
                <a:effectLst/>
                <a:latin typeface="Calibri" panose="020F0502020204030204" pitchFamily="34" charset="0"/>
                <a:ea typeface="Calibri" panose="020F0502020204030204" pitchFamily="34" charset="0"/>
                <a:cs typeface="Calibri" panose="020F0502020204030204" pitchFamily="34" charset="0"/>
              </a:rPr>
              <a:t>Appropriate COVID-19 Vaccines</a:t>
            </a:r>
            <a:endParaRPr lang="en-US" sz="44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endParaRPr lang="en-US" sz="4400" dirty="0">
              <a:effectLst/>
              <a:latin typeface="Calibri" panose="020F0502020204030204" pitchFamily="34" charset="0"/>
              <a:ea typeface="Calibri" panose="020F0502020204030204" pitchFamily="34" charset="0"/>
              <a:cs typeface="Calibri" panose="020F0502020204030204" pitchFamily="34" charset="0"/>
            </a:endParaRPr>
          </a:p>
          <a:p>
            <a:pPr marL="0" indent="0">
              <a:buNone/>
            </a:pPr>
            <a:endParaRPr lang="en-US" dirty="0"/>
          </a:p>
        </p:txBody>
      </p:sp>
    </p:spTree>
    <p:extLst>
      <p:ext uri="{BB962C8B-B14F-4D97-AF65-F5344CB8AC3E}">
        <p14:creationId xmlns:p14="http://schemas.microsoft.com/office/powerpoint/2010/main" val="18371041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4A42CF-0537-42B4-80E9-016645EC5B2B}"/>
              </a:ext>
            </a:extLst>
          </p:cNvPr>
          <p:cNvSpPr>
            <a:spLocks noGrp="1"/>
          </p:cNvSpPr>
          <p:nvPr>
            <p:ph type="title"/>
          </p:nvPr>
        </p:nvSpPr>
        <p:spPr/>
        <p:txBody>
          <a:bodyPr/>
          <a:lstStyle/>
          <a:p>
            <a:r>
              <a:rPr lang="en-US" dirty="0"/>
              <a:t>Tribal Jurisdiction and Authority </a:t>
            </a:r>
          </a:p>
        </p:txBody>
      </p:sp>
      <p:sp>
        <p:nvSpPr>
          <p:cNvPr id="3" name="Content Placeholder 2">
            <a:extLst>
              <a:ext uri="{FF2B5EF4-FFF2-40B4-BE49-F238E27FC236}">
                <a16:creationId xmlns:a16="http://schemas.microsoft.com/office/drawing/2014/main" id="{A0D328DA-7047-4662-80FB-86270EA1CA68}"/>
              </a:ext>
            </a:extLst>
          </p:cNvPr>
          <p:cNvSpPr>
            <a:spLocks noGrp="1"/>
          </p:cNvSpPr>
          <p:nvPr>
            <p:ph idx="1"/>
          </p:nvPr>
        </p:nvSpPr>
        <p:spPr>
          <a:xfrm>
            <a:off x="646111" y="1853248"/>
            <a:ext cx="10749476" cy="4195481"/>
          </a:xfrm>
        </p:spPr>
        <p:txBody>
          <a:bodyPr>
            <a:normAutofit/>
          </a:bodyPr>
          <a:lstStyle/>
          <a:p>
            <a:pPr marL="0" indent="0">
              <a:buNone/>
            </a:pPr>
            <a:r>
              <a:rPr lang="en-US" sz="3600" dirty="0"/>
              <a:t>Tribes possess the inherent sovereign authority to provide services for their community members including, but not limited to: public health services, preventative services, inpatient treatment, and involuntary commitment proceedings through their tribal courts.  </a:t>
            </a:r>
          </a:p>
          <a:p>
            <a:pPr marL="0" indent="0">
              <a:buNone/>
            </a:pPr>
            <a:endParaRPr lang="en-US" dirty="0"/>
          </a:p>
        </p:txBody>
      </p:sp>
    </p:spTree>
    <p:extLst>
      <p:ext uri="{BB962C8B-B14F-4D97-AF65-F5344CB8AC3E}">
        <p14:creationId xmlns:p14="http://schemas.microsoft.com/office/powerpoint/2010/main" val="21908914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4A42CF-0537-42B4-80E9-016645EC5B2B}"/>
              </a:ext>
            </a:extLst>
          </p:cNvPr>
          <p:cNvSpPr>
            <a:spLocks noGrp="1"/>
          </p:cNvSpPr>
          <p:nvPr>
            <p:ph type="title"/>
          </p:nvPr>
        </p:nvSpPr>
        <p:spPr/>
        <p:txBody>
          <a:bodyPr/>
          <a:lstStyle/>
          <a:p>
            <a:r>
              <a:rPr lang="en-US" dirty="0"/>
              <a:t>Tribal Jurisdiction and Authority </a:t>
            </a:r>
          </a:p>
        </p:txBody>
      </p:sp>
      <p:sp>
        <p:nvSpPr>
          <p:cNvPr id="3" name="Content Placeholder 2">
            <a:extLst>
              <a:ext uri="{FF2B5EF4-FFF2-40B4-BE49-F238E27FC236}">
                <a16:creationId xmlns:a16="http://schemas.microsoft.com/office/drawing/2014/main" id="{A0D328DA-7047-4662-80FB-86270EA1CA68}"/>
              </a:ext>
            </a:extLst>
          </p:cNvPr>
          <p:cNvSpPr>
            <a:spLocks noGrp="1"/>
          </p:cNvSpPr>
          <p:nvPr>
            <p:ph idx="1"/>
          </p:nvPr>
        </p:nvSpPr>
        <p:spPr>
          <a:xfrm>
            <a:off x="646111" y="1152983"/>
            <a:ext cx="10102100" cy="4195481"/>
          </a:xfrm>
        </p:spPr>
        <p:txBody>
          <a:bodyPr>
            <a:normAutofit/>
          </a:bodyPr>
          <a:lstStyle/>
          <a:p>
            <a:pPr marL="0" indent="0">
              <a:spcBef>
                <a:spcPts val="1800"/>
              </a:spcBef>
              <a:spcAft>
                <a:spcPts val="1800"/>
              </a:spcAft>
              <a:buNone/>
            </a:pPr>
            <a:endParaRPr lang="en-US" sz="2800" dirty="0"/>
          </a:p>
          <a:p>
            <a:pPr>
              <a:spcBef>
                <a:spcPts val="1800"/>
              </a:spcBef>
              <a:spcAft>
                <a:spcPts val="1800"/>
              </a:spcAft>
            </a:pPr>
            <a:r>
              <a:rPr lang="en-US" sz="2800" dirty="0"/>
              <a:t>Tribal nations have inherent sovereignty over both their members and their territory.  United States v. </a:t>
            </a:r>
            <a:r>
              <a:rPr lang="en-US" sz="2800" dirty="0" err="1"/>
              <a:t>Mazurie</a:t>
            </a:r>
            <a:r>
              <a:rPr lang="en-US" sz="2800" dirty="0"/>
              <a:t>, 419 U.S. 544, 557 (1995).</a:t>
            </a:r>
          </a:p>
          <a:p>
            <a:pPr>
              <a:spcBef>
                <a:spcPts val="1800"/>
              </a:spcBef>
              <a:spcAft>
                <a:spcPts val="1800"/>
              </a:spcAft>
            </a:pPr>
            <a:r>
              <a:rPr lang="en-US" sz="2800" dirty="0"/>
              <a:t>The sovereignty retained by Tribes includes “the power of regulating their internal and social relations,” United State v. Wheeler, 435 U.S. 313,322 (1978).</a:t>
            </a:r>
          </a:p>
        </p:txBody>
      </p:sp>
    </p:spTree>
    <p:extLst>
      <p:ext uri="{BB962C8B-B14F-4D97-AF65-F5344CB8AC3E}">
        <p14:creationId xmlns:p14="http://schemas.microsoft.com/office/powerpoint/2010/main" val="34939636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4A42CF-0537-42B4-80E9-016645EC5B2B}"/>
              </a:ext>
            </a:extLst>
          </p:cNvPr>
          <p:cNvSpPr>
            <a:spLocks noGrp="1"/>
          </p:cNvSpPr>
          <p:nvPr>
            <p:ph type="title"/>
          </p:nvPr>
        </p:nvSpPr>
        <p:spPr/>
        <p:txBody>
          <a:bodyPr/>
          <a:lstStyle/>
          <a:p>
            <a:r>
              <a:rPr lang="en-US" dirty="0"/>
              <a:t>Tribal Jurisdiction and PL 280</a:t>
            </a:r>
          </a:p>
        </p:txBody>
      </p:sp>
      <p:sp>
        <p:nvSpPr>
          <p:cNvPr id="3" name="Content Placeholder 2">
            <a:extLst>
              <a:ext uri="{FF2B5EF4-FFF2-40B4-BE49-F238E27FC236}">
                <a16:creationId xmlns:a16="http://schemas.microsoft.com/office/drawing/2014/main" id="{A0D328DA-7047-4662-80FB-86270EA1CA68}"/>
              </a:ext>
            </a:extLst>
          </p:cNvPr>
          <p:cNvSpPr>
            <a:spLocks noGrp="1"/>
          </p:cNvSpPr>
          <p:nvPr>
            <p:ph idx="1"/>
          </p:nvPr>
        </p:nvSpPr>
        <p:spPr>
          <a:xfrm>
            <a:off x="646111" y="995829"/>
            <a:ext cx="10899778" cy="5185051"/>
          </a:xfrm>
        </p:spPr>
        <p:txBody>
          <a:bodyPr>
            <a:noAutofit/>
          </a:bodyPr>
          <a:lstStyle/>
          <a:p>
            <a:pPr marL="0" indent="0">
              <a:buNone/>
            </a:pPr>
            <a:endParaRPr lang="en-US" sz="2800" dirty="0"/>
          </a:p>
          <a:p>
            <a:pPr>
              <a:spcBef>
                <a:spcPts val="1800"/>
              </a:spcBef>
              <a:spcAft>
                <a:spcPts val="1800"/>
              </a:spcAft>
            </a:pPr>
            <a:r>
              <a:rPr lang="en-US" sz="2800" u="sng" dirty="0"/>
              <a:t>PL 280 does not remove a Tribe’s sovereign authority</a:t>
            </a:r>
            <a:r>
              <a:rPr lang="en-US" sz="2800" dirty="0"/>
              <a:t>. Bryan v. Itasca </a:t>
            </a:r>
            <a:r>
              <a:rPr lang="en-US" sz="2800" dirty="0" err="1"/>
              <a:t>Cnty</a:t>
            </a:r>
            <a:r>
              <a:rPr lang="en-US" sz="2800" dirty="0"/>
              <a:t>, 426 U.S. 373.</a:t>
            </a:r>
          </a:p>
          <a:p>
            <a:pPr>
              <a:spcBef>
                <a:spcPts val="1800"/>
              </a:spcBef>
              <a:spcAft>
                <a:spcPts val="1800"/>
              </a:spcAft>
            </a:pPr>
            <a:r>
              <a:rPr lang="en-US" sz="2800" u="sng" dirty="0"/>
              <a:t>PL 280 does not grant authority to states to regulate civil activities in Indian country</a:t>
            </a:r>
            <a:r>
              <a:rPr lang="en-US" sz="2800" dirty="0"/>
              <a:t>. Bryan v. Itasca </a:t>
            </a:r>
            <a:r>
              <a:rPr lang="en-US" sz="2800" dirty="0" err="1"/>
              <a:t>Cnty</a:t>
            </a:r>
            <a:r>
              <a:rPr lang="en-US" sz="2800" dirty="0"/>
              <a:t>, 426 U.S. 373.</a:t>
            </a:r>
          </a:p>
          <a:p>
            <a:pPr>
              <a:spcBef>
                <a:spcPts val="1800"/>
              </a:spcBef>
              <a:spcAft>
                <a:spcPts val="1800"/>
              </a:spcAft>
            </a:pPr>
            <a:r>
              <a:rPr lang="en-US" sz="2800" u="sng" dirty="0"/>
              <a:t>PL 280 did not remove the criminal or civil jurisdiction of  tribal courts over activities in Indian country</a:t>
            </a:r>
            <a:r>
              <a:rPr lang="en-US" sz="2800" dirty="0"/>
              <a:t>, but rather provided concurrent jurisdiction with state courts.  Walker v. Rushing, 898 F.2d 672, 675 (8th Cir. 1990). </a:t>
            </a:r>
          </a:p>
        </p:txBody>
      </p:sp>
    </p:spTree>
    <p:extLst>
      <p:ext uri="{BB962C8B-B14F-4D97-AF65-F5344CB8AC3E}">
        <p14:creationId xmlns:p14="http://schemas.microsoft.com/office/powerpoint/2010/main" val="34104106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4A42CF-0537-42B4-80E9-016645EC5B2B}"/>
              </a:ext>
            </a:extLst>
          </p:cNvPr>
          <p:cNvSpPr>
            <a:spLocks noGrp="1"/>
          </p:cNvSpPr>
          <p:nvPr>
            <p:ph type="title"/>
          </p:nvPr>
        </p:nvSpPr>
        <p:spPr/>
        <p:txBody>
          <a:bodyPr/>
          <a:lstStyle/>
          <a:p>
            <a:r>
              <a:rPr lang="en-US" dirty="0"/>
              <a:t>Tribal Jurisdiction and PL 280</a:t>
            </a:r>
          </a:p>
        </p:txBody>
      </p:sp>
      <p:sp>
        <p:nvSpPr>
          <p:cNvPr id="3" name="Content Placeholder 2">
            <a:extLst>
              <a:ext uri="{FF2B5EF4-FFF2-40B4-BE49-F238E27FC236}">
                <a16:creationId xmlns:a16="http://schemas.microsoft.com/office/drawing/2014/main" id="{A0D328DA-7047-4662-80FB-86270EA1CA68}"/>
              </a:ext>
            </a:extLst>
          </p:cNvPr>
          <p:cNvSpPr>
            <a:spLocks noGrp="1"/>
          </p:cNvSpPr>
          <p:nvPr>
            <p:ph idx="1"/>
          </p:nvPr>
        </p:nvSpPr>
        <p:spPr>
          <a:xfrm>
            <a:off x="646111" y="1369455"/>
            <a:ext cx="10899778" cy="5185051"/>
          </a:xfrm>
        </p:spPr>
        <p:txBody>
          <a:bodyPr>
            <a:noAutofit/>
          </a:bodyPr>
          <a:lstStyle/>
          <a:p>
            <a:pPr marL="0" indent="0">
              <a:buNone/>
            </a:pPr>
            <a:endParaRPr lang="en-US" sz="2200" dirty="0"/>
          </a:p>
          <a:p>
            <a:pPr marL="0" indent="0">
              <a:buNone/>
            </a:pPr>
            <a:r>
              <a:rPr lang="en-US" sz="2800" dirty="0"/>
              <a:t>The Washington State Supreme Court has reached the same conclusion in State v. Schmuck, 121 Wash. 2d 373(1993): “In the area of civil regulatory authority, the United States Supreme Court observed that nothing in the text of Public Law 280 addresses the removal of tribal authority, as would be expected if Congress intended such a ‘sweeping change in the status of tribal Government.’ ” Citing to Bryan, 426 U.S. at 381. </a:t>
            </a:r>
          </a:p>
        </p:txBody>
      </p:sp>
    </p:spTree>
    <p:extLst>
      <p:ext uri="{BB962C8B-B14F-4D97-AF65-F5344CB8AC3E}">
        <p14:creationId xmlns:p14="http://schemas.microsoft.com/office/powerpoint/2010/main" val="37084157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121558-394C-430D-8109-7DA1D10F8E32}"/>
              </a:ext>
            </a:extLst>
          </p:cNvPr>
          <p:cNvSpPr>
            <a:spLocks noGrp="1"/>
          </p:cNvSpPr>
          <p:nvPr>
            <p:ph type="title"/>
          </p:nvPr>
        </p:nvSpPr>
        <p:spPr>
          <a:xfrm>
            <a:off x="646111" y="452718"/>
            <a:ext cx="10042209" cy="1400530"/>
          </a:xfrm>
        </p:spPr>
        <p:txBody>
          <a:bodyPr/>
          <a:lstStyle/>
          <a:p>
            <a:r>
              <a:rPr lang="en-US" dirty="0"/>
              <a:t>2019 Centennial Accord Health Issues</a:t>
            </a:r>
          </a:p>
        </p:txBody>
      </p:sp>
      <p:sp>
        <p:nvSpPr>
          <p:cNvPr id="3" name="Content Placeholder 2">
            <a:extLst>
              <a:ext uri="{FF2B5EF4-FFF2-40B4-BE49-F238E27FC236}">
                <a16:creationId xmlns:a16="http://schemas.microsoft.com/office/drawing/2014/main" id="{24B5E98D-D1CE-4019-AE50-3720961DF421}"/>
              </a:ext>
            </a:extLst>
          </p:cNvPr>
          <p:cNvSpPr>
            <a:spLocks noGrp="1"/>
          </p:cNvSpPr>
          <p:nvPr>
            <p:ph idx="1"/>
          </p:nvPr>
        </p:nvSpPr>
        <p:spPr>
          <a:xfrm>
            <a:off x="1103312" y="1280160"/>
            <a:ext cx="10661968" cy="4968239"/>
          </a:xfrm>
        </p:spPr>
        <p:txBody>
          <a:bodyPr/>
          <a:lstStyle/>
          <a:p>
            <a:pPr marL="0" indent="0">
              <a:buNone/>
            </a:pPr>
            <a:r>
              <a:rPr lang="en-US" sz="2800" dirty="0"/>
              <a:t>Addressing issues with the Behavioral Health Crisis System</a:t>
            </a:r>
          </a:p>
          <a:p>
            <a:pPr marL="0" indent="0">
              <a:buNone/>
            </a:pPr>
            <a:r>
              <a:rPr lang="en-US" sz="2800" dirty="0"/>
              <a:t>Support of Funding Foundational Public Health Services</a:t>
            </a:r>
          </a:p>
          <a:p>
            <a:pPr marL="0" indent="0">
              <a:buNone/>
            </a:pPr>
            <a:r>
              <a:rPr lang="en-US" sz="2800" dirty="0"/>
              <a:t>Opioid Response</a:t>
            </a:r>
          </a:p>
          <a:p>
            <a:pPr marL="0" indent="0">
              <a:buNone/>
            </a:pPr>
            <a:r>
              <a:rPr lang="en-US" sz="2800" dirty="0"/>
              <a:t>Tribal Data</a:t>
            </a:r>
          </a:p>
          <a:p>
            <a:pPr marL="0" indent="0">
              <a:buNone/>
            </a:pPr>
            <a:r>
              <a:rPr lang="en-US" sz="2800" dirty="0"/>
              <a:t>IHCP Workforce Development</a:t>
            </a:r>
          </a:p>
          <a:p>
            <a:pPr marL="0" indent="0">
              <a:buNone/>
            </a:pPr>
            <a:r>
              <a:rPr lang="en-US" sz="2800" dirty="0"/>
              <a:t>Continue funding and coordination for Tribal Youth Prevention Programs</a:t>
            </a:r>
          </a:p>
          <a:p>
            <a:pPr marL="0" indent="0">
              <a:buNone/>
            </a:pPr>
            <a:r>
              <a:rPr lang="en-US" sz="2800" dirty="0"/>
              <a:t>Ensuring Agencies are Treating Tribes as Government</a:t>
            </a:r>
          </a:p>
          <a:p>
            <a:pPr marL="0" indent="0">
              <a:buNone/>
            </a:pPr>
            <a:endParaRPr lang="en-US" dirty="0"/>
          </a:p>
        </p:txBody>
      </p:sp>
    </p:spTree>
    <p:extLst>
      <p:ext uri="{BB962C8B-B14F-4D97-AF65-F5344CB8AC3E}">
        <p14:creationId xmlns:p14="http://schemas.microsoft.com/office/powerpoint/2010/main" val="25980451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998D66-C12F-4629-BAC6-BD0D5104F0F8}"/>
              </a:ext>
            </a:extLst>
          </p:cNvPr>
          <p:cNvSpPr>
            <a:spLocks noGrp="1"/>
          </p:cNvSpPr>
          <p:nvPr>
            <p:ph type="title"/>
          </p:nvPr>
        </p:nvSpPr>
        <p:spPr/>
        <p:txBody>
          <a:bodyPr/>
          <a:lstStyle/>
          <a:p>
            <a:r>
              <a:rPr lang="en-US" dirty="0"/>
              <a:t>2020 Accomplishments</a:t>
            </a:r>
          </a:p>
        </p:txBody>
      </p:sp>
      <p:sp>
        <p:nvSpPr>
          <p:cNvPr id="3" name="Content Placeholder 2">
            <a:extLst>
              <a:ext uri="{FF2B5EF4-FFF2-40B4-BE49-F238E27FC236}">
                <a16:creationId xmlns:a16="http://schemas.microsoft.com/office/drawing/2014/main" id="{6960507C-BE17-40A6-959F-EA3A25C15F24}"/>
              </a:ext>
            </a:extLst>
          </p:cNvPr>
          <p:cNvSpPr>
            <a:spLocks noGrp="1"/>
          </p:cNvSpPr>
          <p:nvPr>
            <p:ph idx="1"/>
          </p:nvPr>
        </p:nvSpPr>
        <p:spPr>
          <a:xfrm>
            <a:off x="645130" y="1737360"/>
            <a:ext cx="11109990" cy="4667922"/>
          </a:xfrm>
        </p:spPr>
        <p:txBody>
          <a:bodyPr/>
          <a:lstStyle/>
          <a:p>
            <a:r>
              <a:rPr lang="en-US" sz="3200" dirty="0"/>
              <a:t>Governor’s Indian Health Advisory Council – provided advisory role in state legislation:</a:t>
            </a:r>
          </a:p>
          <a:p>
            <a:pPr lvl="1">
              <a:buFont typeface="Arial" panose="020B0604020202020204" pitchFamily="34" charset="0"/>
              <a:buChar char="•"/>
            </a:pPr>
            <a:r>
              <a:rPr lang="en-US" sz="3000" dirty="0"/>
              <a:t>Indian Behavioral Health Act</a:t>
            </a:r>
            <a:r>
              <a:rPr lang="en-US" sz="3200" dirty="0"/>
              <a:t>	</a:t>
            </a:r>
          </a:p>
          <a:p>
            <a:pPr lvl="1">
              <a:buFont typeface="Arial" panose="020B0604020202020204" pitchFamily="34" charset="0"/>
              <a:buChar char="•"/>
            </a:pPr>
            <a:r>
              <a:rPr lang="en-US" sz="3200" dirty="0"/>
              <a:t>The Long-Term Services and Support Act</a:t>
            </a:r>
          </a:p>
          <a:p>
            <a:r>
              <a:rPr lang="en-US" sz="3200" dirty="0"/>
              <a:t>Passage of the Indian Behavioral Health Act</a:t>
            </a:r>
          </a:p>
          <a:p>
            <a:r>
              <a:rPr lang="en-US" sz="3200" dirty="0">
                <a:effectLst/>
                <a:latin typeface="+mn-lt"/>
                <a:ea typeface="Calibri" panose="020F0502020204030204" pitchFamily="34" charset="0"/>
                <a:cs typeface="Calibri" panose="020F0502020204030204" pitchFamily="34" charset="0"/>
              </a:rPr>
              <a:t>Washington Tribal and UIHP COVID-19 Response that Received National Recognition </a:t>
            </a:r>
          </a:p>
          <a:p>
            <a:pPr marL="0" indent="0">
              <a:buNone/>
            </a:pPr>
            <a:endParaRPr lang="en-US" dirty="0"/>
          </a:p>
        </p:txBody>
      </p:sp>
    </p:spTree>
    <p:extLst>
      <p:ext uri="{BB962C8B-B14F-4D97-AF65-F5344CB8AC3E}">
        <p14:creationId xmlns:p14="http://schemas.microsoft.com/office/powerpoint/2010/main" val="5728828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1DED503-AF75-41A3-9452-A70747B10C1F}"/>
              </a:ext>
            </a:extLst>
          </p:cNvPr>
          <p:cNvSpPr>
            <a:spLocks noGrp="1"/>
          </p:cNvSpPr>
          <p:nvPr>
            <p:ph type="ctrTitle"/>
          </p:nvPr>
        </p:nvSpPr>
        <p:spPr/>
        <p:txBody>
          <a:bodyPr/>
          <a:lstStyle/>
          <a:p>
            <a:r>
              <a:rPr lang="en-US" dirty="0"/>
              <a:t>Addressing Issues in the Behavioral Health System</a:t>
            </a:r>
          </a:p>
        </p:txBody>
      </p:sp>
      <p:sp>
        <p:nvSpPr>
          <p:cNvPr id="5" name="Subtitle 4">
            <a:extLst>
              <a:ext uri="{FF2B5EF4-FFF2-40B4-BE49-F238E27FC236}">
                <a16:creationId xmlns:a16="http://schemas.microsoft.com/office/drawing/2014/main" id="{83F3026D-F40E-4DDA-97A0-75B21A7479C9}"/>
              </a:ext>
            </a:extLst>
          </p:cNvPr>
          <p:cNvSpPr>
            <a:spLocks noGrp="1"/>
          </p:cNvSpPr>
          <p:nvPr>
            <p:ph type="subTitle" idx="1"/>
          </p:nvPr>
        </p:nvSpPr>
        <p:spPr/>
        <p:txBody>
          <a:bodyPr/>
          <a:lstStyle/>
          <a:p>
            <a:r>
              <a:rPr lang="en-US" dirty="0"/>
              <a:t>Passage of Indian behavioral health Act</a:t>
            </a:r>
          </a:p>
        </p:txBody>
      </p:sp>
    </p:spTree>
    <p:extLst>
      <p:ext uri="{BB962C8B-B14F-4D97-AF65-F5344CB8AC3E}">
        <p14:creationId xmlns:p14="http://schemas.microsoft.com/office/powerpoint/2010/main" val="38466479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109</TotalTime>
  <Words>1071</Words>
  <Application>Microsoft Office PowerPoint</Application>
  <PresentationFormat>Widescreen</PresentationFormat>
  <Paragraphs>93</Paragraphs>
  <Slides>21</Slides>
  <Notes>4</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21</vt:i4>
      </vt:variant>
    </vt:vector>
  </HeadingPairs>
  <TitlesOfParts>
    <vt:vector size="31" baseType="lpstr">
      <vt:lpstr>Arial</vt:lpstr>
      <vt:lpstr>Arial Black</vt:lpstr>
      <vt:lpstr>Calibri</vt:lpstr>
      <vt:lpstr>Calibri Light</vt:lpstr>
      <vt:lpstr>Century Gothic</vt:lpstr>
      <vt:lpstr>Times New Roman</vt:lpstr>
      <vt:lpstr>Wingdings 3</vt:lpstr>
      <vt:lpstr>Ion</vt:lpstr>
      <vt:lpstr>2_Office Theme</vt:lpstr>
      <vt:lpstr>1_Office Theme</vt:lpstr>
      <vt:lpstr>Health Planning Session </vt:lpstr>
      <vt:lpstr>Ensuring Agencies are Treating Tribes as Government</vt:lpstr>
      <vt:lpstr>Tribal Jurisdiction and Authority </vt:lpstr>
      <vt:lpstr>Tribal Jurisdiction and Authority </vt:lpstr>
      <vt:lpstr>Tribal Jurisdiction and PL 280</vt:lpstr>
      <vt:lpstr>Tribal Jurisdiction and PL 280</vt:lpstr>
      <vt:lpstr>2019 Centennial Accord Health Issues</vt:lpstr>
      <vt:lpstr>2020 Accomplishments</vt:lpstr>
      <vt:lpstr>Addressing Issues in the Behavioral Health System</vt:lpstr>
      <vt:lpstr>Overview of the Indian Behavioral Health Act</vt:lpstr>
      <vt:lpstr>Support of Funding Foundational Public Health Services</vt:lpstr>
      <vt:lpstr>PowerPoint Presentation</vt:lpstr>
      <vt:lpstr>Tribal Youth Prevention Programs</vt:lpstr>
      <vt:lpstr>PowerPoint Presentation</vt:lpstr>
      <vt:lpstr>Tribal Data Soveriegnty</vt:lpstr>
      <vt:lpstr>Issues</vt:lpstr>
      <vt:lpstr>PowerPoint Presentation</vt:lpstr>
      <vt:lpstr>PowerPoint Presentation</vt:lpstr>
      <vt:lpstr>IHPC Workforce Development</vt:lpstr>
      <vt:lpstr>Community Health Aids, Behavioral Health Aids and Dental Health Aid Therapist</vt:lpstr>
      <vt:lpstr>2020 Centennial Accord Health Issues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Health Planning Session</dc:title>
  <dc:creator>Vicki Lowe</dc:creator>
  <cp:lastModifiedBy>Hurtado, Mystique (GOIA)</cp:lastModifiedBy>
  <cp:revision>9</cp:revision>
  <dcterms:created xsi:type="dcterms:W3CDTF">2020-11-18T18:14:56Z</dcterms:created>
  <dcterms:modified xsi:type="dcterms:W3CDTF">2020-11-19T22:30:40Z</dcterms:modified>
</cp:coreProperties>
</file>