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94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2" r:id="rId8"/>
    <p:sldId id="271" r:id="rId9"/>
    <p:sldId id="284" r:id="rId10"/>
    <p:sldId id="287" r:id="rId11"/>
    <p:sldId id="286" r:id="rId12"/>
    <p:sldId id="289" r:id="rId13"/>
    <p:sldId id="273" r:id="rId14"/>
    <p:sldId id="288" r:id="rId15"/>
    <p:sldId id="274" r:id="rId16"/>
    <p:sldId id="275" r:id="rId17"/>
    <p:sldId id="269" r:id="rId18"/>
    <p:sldId id="283" r:id="rId19"/>
    <p:sldId id="272" r:id="rId20"/>
    <p:sldId id="276" r:id="rId21"/>
    <p:sldId id="279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B955E5-6BB9-4B3E-B0A1-7CA097641DA0}">
          <p14:sldIdLst>
            <p14:sldId id="260"/>
            <p14:sldId id="282"/>
            <p14:sldId id="271"/>
            <p14:sldId id="284"/>
            <p14:sldId id="287"/>
            <p14:sldId id="286"/>
          </p14:sldIdLst>
        </p14:section>
        <p14:section name="Untitled Section" id="{17785623-006C-4CBA-8850-38EB3090C693}">
          <p14:sldIdLst>
            <p14:sldId id="289"/>
            <p14:sldId id="273"/>
            <p14:sldId id="288"/>
            <p14:sldId id="274"/>
            <p14:sldId id="275"/>
            <p14:sldId id="269"/>
            <p14:sldId id="283"/>
            <p14:sldId id="272"/>
            <p14:sldId id="276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C639"/>
    <a:srgbClr val="40403D"/>
    <a:srgbClr val="F7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3265" autoAdjust="0"/>
  </p:normalViewPr>
  <p:slideViewPr>
    <p:cSldViewPr snapToGrid="0">
      <p:cViewPr varScale="1">
        <p:scale>
          <a:sx n="80" d="100"/>
          <a:sy n="80" d="100"/>
        </p:scale>
        <p:origin x="830" y="53"/>
      </p:cViewPr>
      <p:guideLst/>
    </p:cSldViewPr>
  </p:slideViewPr>
  <p:outlineViewPr>
    <p:cViewPr>
      <p:scale>
        <a:sx n="33" d="100"/>
        <a:sy n="33" d="100"/>
      </p:scale>
      <p:origin x="0" y="-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B68FA-E3BB-4CA2-8979-C89DFEED65C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191AE-AB56-4F82-802E-FD6280D3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3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94BAC-6AF2-46D0-A906-D2970C2E749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1C34-72C1-4C67-AAFF-0B8CE993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 – Hispanic 19,395  (5,000)</a:t>
            </a:r>
          </a:p>
          <a:p>
            <a:r>
              <a:rPr lang="en-US" dirty="0"/>
              <a:t>Hispanic	31,748  ( 14,00)</a:t>
            </a:r>
          </a:p>
          <a:p>
            <a:r>
              <a:rPr lang="en-US" dirty="0"/>
              <a:t>Two or more races	19,711</a:t>
            </a:r>
          </a:p>
          <a:p>
            <a:r>
              <a:rPr lang="en-US" dirty="0"/>
              <a:t>Total 	70, 854  (21,000)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6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</a:t>
            </a:r>
            <a:r>
              <a:rPr lang="en-US" dirty="0" err="1"/>
              <a:t>yr</a:t>
            </a:r>
            <a:r>
              <a:rPr lang="en-US" dirty="0"/>
              <a:t> Graduation  77%  (10)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	66% (16)</a:t>
            </a:r>
          </a:p>
          <a:p>
            <a:r>
              <a:rPr lang="en-US" dirty="0"/>
              <a:t>Attend	56% (10)</a:t>
            </a:r>
          </a:p>
          <a:p>
            <a:r>
              <a:rPr lang="en-US" dirty="0"/>
              <a:t>Discipline	4.8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 25%</a:t>
            </a:r>
          </a:p>
          <a:p>
            <a:r>
              <a:rPr lang="en-US" dirty="0"/>
              <a:t>Math 15%</a:t>
            </a:r>
          </a:p>
          <a:p>
            <a:r>
              <a:rPr lang="en-US" dirty="0"/>
              <a:t>Science  21%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8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D1C34-72C1-4C67-AAFF-0B8CE9936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9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k12.wa.us/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A9713A76-3666-4934-9B07-ADC3005BC743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3564330"/>
          </a:xfrm>
          <a:prstGeom prst="rect">
            <a:avLst/>
          </a:prstGeom>
          <a:solidFill>
            <a:srgbClr val="FBC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BC63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eacher and student at whiteboar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8" y="0"/>
            <a:ext cx="12201906" cy="39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0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Man helps child put on mas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9" y="0"/>
            <a:ext cx="12201903" cy="39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43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student wearing a mask and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9" y="0"/>
            <a:ext cx="12201903" cy="39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5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wo teachers wearing mask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08" y="0"/>
            <a:ext cx="12201900" cy="39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86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ADE8D14D-276A-4AF0-8D8A-4839FD9FCE51}" type="datetime1">
              <a:rPr lang="en-US" smtClean="0"/>
              <a:t>10/30/2023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6110514" cy="6858000"/>
          </a:xfrm>
          <a:prstGeom prst="rect">
            <a:avLst/>
          </a:prstGeom>
          <a:solidFill>
            <a:srgbClr val="404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38629" y="287382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7F5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Section Title</a:t>
            </a:r>
          </a:p>
        </p:txBody>
      </p:sp>
      <p:pic>
        <p:nvPicPr>
          <p:cNvPr id="8" name="Picture 7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5678455"/>
            <a:ext cx="4864704" cy="81391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6571343" y="698160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 Master text styles</a:t>
            </a:r>
          </a:p>
          <a:p>
            <a:pPr lvl="1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Second level</a:t>
            </a:r>
          </a:p>
          <a:p>
            <a:pPr lvl="2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Third level</a:t>
            </a:r>
          </a:p>
          <a:p>
            <a:pPr lvl="3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Fourth level</a:t>
            </a:r>
          </a:p>
          <a:p>
            <a:pPr lvl="4"/>
            <a:r>
              <a:rPr lang="en-US">
                <a:solidFill>
                  <a:srgbClr val="4040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OS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17C9C7D3-8139-495D-A64E-25E25233BA08}" type="datetime1">
              <a:rPr lang="en-US" smtClean="0"/>
              <a:t>10/30/2023</a:t>
            </a:fld>
            <a:endParaRPr lang="en-US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pic>
        <p:nvPicPr>
          <p:cNvPr id="4" name="Picture 3" title="OSPI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79" y="833184"/>
            <a:ext cx="7738478" cy="129471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837346" y="2290273"/>
            <a:ext cx="801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/>
              <a:t>Connect with us!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247402"/>
            <a:ext cx="12192000" cy="3610598"/>
          </a:xfrm>
          <a:prstGeom prst="rect">
            <a:avLst/>
          </a:prstGeom>
          <a:solidFill>
            <a:srgbClr val="FBC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1513" y="3784874"/>
            <a:ext cx="553212" cy="553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1656" y="3815951"/>
            <a:ext cx="539718" cy="5397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1513" y="5580016"/>
            <a:ext cx="553212" cy="5532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4909" y="5629554"/>
            <a:ext cx="553212" cy="553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4909" y="4764484"/>
            <a:ext cx="553212" cy="5532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1513" y="4721316"/>
            <a:ext cx="553212" cy="55321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7181113" y="3863209"/>
            <a:ext cx="317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facebook.com/</a:t>
            </a:r>
            <a:r>
              <a:rPr lang="en-US" sz="2000" err="1">
                <a:solidFill>
                  <a:schemeClr val="tx1"/>
                </a:solidFill>
              </a:rPr>
              <a:t>waospi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620317" y="4852987"/>
            <a:ext cx="317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twitter.com/</a:t>
            </a:r>
            <a:r>
              <a:rPr lang="en-US" sz="2000" err="1">
                <a:solidFill>
                  <a:schemeClr val="tx1"/>
                </a:solidFill>
              </a:rPr>
              <a:t>waospi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155817" y="4783765"/>
            <a:ext cx="317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youtube.com/</a:t>
            </a:r>
            <a:r>
              <a:rPr lang="en-US" sz="2000" err="1">
                <a:solidFill>
                  <a:schemeClr val="tx1"/>
                </a:solidFill>
              </a:rPr>
              <a:t>waospi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609213" y="5706105"/>
            <a:ext cx="317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medium.com/</a:t>
            </a:r>
            <a:r>
              <a:rPr lang="en-US" sz="2000" err="1">
                <a:solidFill>
                  <a:schemeClr val="tx1"/>
                </a:solidFill>
              </a:rPr>
              <a:t>waospi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7155817" y="5660123"/>
            <a:ext cx="3677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linkedin.com/company/</a:t>
            </a:r>
            <a:r>
              <a:rPr lang="en-US" sz="2000" err="1">
                <a:solidFill>
                  <a:schemeClr val="tx1"/>
                </a:solidFill>
              </a:rPr>
              <a:t>waospi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597651" y="3868910"/>
            <a:ext cx="270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k12.wa.us</a:t>
            </a:r>
          </a:p>
        </p:txBody>
      </p:sp>
    </p:spTree>
    <p:extLst>
      <p:ext uri="{BB962C8B-B14F-4D97-AF65-F5344CB8AC3E}">
        <p14:creationId xmlns:p14="http://schemas.microsoft.com/office/powerpoint/2010/main" val="333640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algn="ctr"/>
            <a:r>
              <a:rPr lang="en-US"/>
              <a:t>| </a:t>
            </a:r>
            <a:fld id="{6AD9C51A-A19C-426A-8FAE-2A3EAD0FB521}" type="datetime1">
              <a:rPr lang="en-US" smtClean="0"/>
              <a:t>10/30/2023</a:t>
            </a:fld>
            <a:r>
              <a:rPr lang="en-US"/>
              <a:t> |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algn="r"/>
            <a:r>
              <a:rPr lang="en-US"/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928054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5D386E17-F8CF-47AF-AE3A-C26E89DB1DB3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4225579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6AD9C51A-A19C-426A-8FAE-2A3EAD0FB521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2829983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32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41982921-751A-4039-819B-4624610BA7C0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333661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Vision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young children raising their hands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431544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F9035A5F-3A94-4811-9FB1-09C2A5D9E0B2}" type="datetime1">
              <a:rPr lang="en-US" smtClean="0"/>
              <a:t>10/30/2023</a:t>
            </a:fld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431544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431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</p:spTree>
    <p:extLst>
      <p:ext uri="{BB962C8B-B14F-4D97-AF65-F5344CB8AC3E}">
        <p14:creationId xmlns:p14="http://schemas.microsoft.com/office/powerpoint/2010/main" val="3290076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473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473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8C520A67-EF72-4EF3-B9F5-8D3C234F8A3E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347252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D1AE50F7-A69C-4B56-B33D-CD16CDBC5049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38770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189107D1-09AF-41F4-A424-7BD82757A508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186459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Creative Comm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pic>
        <p:nvPicPr>
          <p:cNvPr id="8" name="Picture 2" descr="CreativeCommons logo&#10;&#10;http://mirrors.creativecommons.org/presskit/buttons/88x31/png/by.png" title="CC Logo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1" y="5241583"/>
            <a:ext cx="1124177" cy="3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250974" y="5115080"/>
            <a:ext cx="848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Except where otherwise noted, this work by the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4"/>
              </a:rPr>
              <a:t>Office of Superintendent of Public Instruction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is licensed under a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5"/>
              </a:rPr>
              <a:t>Creative Commons 4.0 International License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65041" y="666572"/>
            <a:ext cx="1048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Contact Us!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5175" y="1624013"/>
            <a:ext cx="10463213" cy="2865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35F243A7-3AB4-4536-AADE-FF380E50D9E6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3339246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1B2822EA-A644-495B-8815-4C70994813F7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212079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90D6690C-5134-4A25-A8E0-8B233ADCD8FC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2618800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OSPI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3" y="6188131"/>
            <a:ext cx="2737153" cy="4579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10/8/2022 |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Washington Office of Native Education</a:t>
            </a:r>
          </a:p>
        </p:txBody>
      </p:sp>
    </p:spTree>
    <p:extLst>
      <p:ext uri="{BB962C8B-B14F-4D97-AF65-F5344CB8AC3E}">
        <p14:creationId xmlns:p14="http://schemas.microsoft.com/office/powerpoint/2010/main" val="88114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94A6237E-F900-4F68-897E-E63D6ABEA4B8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high schooler wearing a mask in a school hallwa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7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94A6237E-F900-4F68-897E-E63D6ABEA4B8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group of women speaking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4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9B952A4C-B027-41E4-8092-38D4B0218F9E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School bu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31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C8B4E5E4-8263-4D22-9D53-4E2EF7C36878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group of graduates smil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teacher and students reading in the librar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wo adults and three children sitting around a tab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776298" y="6311900"/>
            <a:ext cx="1065056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BCC6656E-A113-4ECB-BBBF-9CCC089A7D27}" type="datetime1">
              <a:rPr lang="en-US" smtClean="0"/>
              <a:t>10/30/2023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311900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248FEF-978F-4B24-93F3-B987601DAD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50668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Communications &amp; Community Outreach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462341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oup of children raising their hands&#10;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3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0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80" r:id="rId4"/>
    <p:sldLayoutId id="2147483667" r:id="rId5"/>
    <p:sldLayoutId id="2147483668" r:id="rId6"/>
    <p:sldLayoutId id="2147483669" r:id="rId7"/>
    <p:sldLayoutId id="2147483673" r:id="rId8"/>
    <p:sldLayoutId id="2147483679" r:id="rId9"/>
    <p:sldLayoutId id="2147483674" r:id="rId10"/>
    <p:sldLayoutId id="2147483675" r:id="rId11"/>
    <p:sldLayoutId id="2147483676" r:id="rId12"/>
    <p:sldLayoutId id="2147483677" r:id="rId13"/>
    <p:sldLayoutId id="2147483666" r:id="rId14"/>
    <p:sldLayoutId id="214748367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309783" y="6253532"/>
            <a:ext cx="1531571" cy="367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</a:t>
            </a:r>
            <a:fld id="{04C0FC7D-98FC-428F-931B-99A410E61E15}" type="datetime1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09328" y="6253532"/>
            <a:ext cx="644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48FEF-978F-4B24-93F3-B987601DAD0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0403D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50596" y="6253532"/>
            <a:ext cx="581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0403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Division Name</a:t>
            </a:r>
          </a:p>
        </p:txBody>
      </p:sp>
    </p:spTree>
    <p:extLst>
      <p:ext uri="{BB962C8B-B14F-4D97-AF65-F5344CB8AC3E}">
        <p14:creationId xmlns:p14="http://schemas.microsoft.com/office/powerpoint/2010/main" val="203159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0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henry.strom@k12.wa.us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Centennial Accord</a:t>
            </a:r>
            <a:br>
              <a:rPr lang="en-US" dirty="0"/>
            </a:br>
            <a:r>
              <a:rPr lang="en-US" dirty="0"/>
              <a:t>Pre-K – 12 Education</a:t>
            </a:r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Office of Native Education </a:t>
            </a:r>
          </a:p>
          <a:p>
            <a:r>
              <a:rPr lang="en-US"/>
              <a:t>Office of Superintendent of Public Instruction</a:t>
            </a:r>
          </a:p>
        </p:txBody>
      </p:sp>
      <p:pic>
        <p:nvPicPr>
          <p:cNvPr id="2" name="Google Shape;424;p54" descr="IndianEdweblogo2[1]">
            <a:extLst>
              <a:ext uri="{FF2B5EF4-FFF2-40B4-BE49-F238E27FC236}">
                <a16:creationId xmlns:a16="http://schemas.microsoft.com/office/drawing/2014/main" id="{9A80D2B6-5EED-320F-CCCE-D72526B1D5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0960" y="5974909"/>
            <a:ext cx="1671638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0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A8B1-DB0D-297B-94EF-6D479C49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7" y="2324553"/>
            <a:ext cx="5266267" cy="1349753"/>
          </a:xfrm>
        </p:spPr>
        <p:txBody>
          <a:bodyPr/>
          <a:lstStyle/>
          <a:p>
            <a:r>
              <a:rPr lang="en-US" b="1">
                <a:ea typeface="+mj-lt"/>
                <a:cs typeface="+mj-lt"/>
              </a:rPr>
              <a:t>ESSA Consultation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627D-9B21-3B65-92AF-51B6E9EF6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629" y="422577"/>
            <a:ext cx="5955695" cy="15949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500" b="1">
                <a:ea typeface="+mn-lt"/>
                <a:cs typeface="+mn-lt"/>
              </a:rPr>
              <a:t>OSPI &amp; ONE ASSURANCES</a:t>
            </a:r>
            <a:endParaRPr lang="en-US" sz="1500" b="1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500">
                <a:ea typeface="+mn-lt"/>
                <a:cs typeface="+mn-lt"/>
              </a:rPr>
              <a:t>39 School Districts &amp; 29 Federally Recognized Tribes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500">
                <a:cs typeface="Segoe UI"/>
              </a:rPr>
              <a:t>Monitor the Affirmation of Tribal Consultation as Part of the Consolidated Grant Application for Federal Title Funds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1500">
                <a:cs typeface="Segoe UI"/>
              </a:rPr>
              <a:t>Ensure both parties are prepared and participate in "meaningful consultation."</a:t>
            </a:r>
          </a:p>
          <a:p>
            <a:endParaRPr lang="en-US" sz="1800">
              <a:cs typeface="Segoe UI"/>
            </a:endParaRPr>
          </a:p>
          <a:p>
            <a:endParaRPr lang="en-US" sz="1800">
              <a:cs typeface="Segoe UI"/>
            </a:endParaRPr>
          </a:p>
          <a:p>
            <a:endParaRPr lang="en-US">
              <a:cs typeface="Segoe UI"/>
            </a:endParaRPr>
          </a:p>
        </p:txBody>
      </p:sp>
      <p:pic>
        <p:nvPicPr>
          <p:cNvPr id="4" name="Google Shape;424;p54" descr="IndianEdweblogo2[1]">
            <a:extLst>
              <a:ext uri="{FF2B5EF4-FFF2-40B4-BE49-F238E27FC236}">
                <a16:creationId xmlns:a16="http://schemas.microsoft.com/office/drawing/2014/main" id="{C270AC1A-CB99-71F6-6DCF-D1AA08D6CE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B939BF-2FDA-3E19-175E-A2B07FF149C2}"/>
              </a:ext>
            </a:extLst>
          </p:cNvPr>
          <p:cNvSpPr txBox="1"/>
          <p:nvPr/>
        </p:nvSpPr>
        <p:spPr>
          <a:xfrm>
            <a:off x="6103257" y="1894113"/>
            <a:ext cx="5815389" cy="18004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500" b="1">
              <a:ea typeface="+mn-lt"/>
              <a:cs typeface="+mn-lt"/>
            </a:endParaRPr>
          </a:p>
          <a:p>
            <a:r>
              <a:rPr lang="en-US" sz="1500" b="1">
                <a:ea typeface="+mn-lt"/>
                <a:cs typeface="+mn-lt"/>
              </a:rPr>
              <a:t>TRIBES</a:t>
            </a:r>
            <a:endParaRPr lang="en-US" sz="15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500">
                <a:cs typeface="Segoe UI"/>
              </a:rPr>
              <a:t>Develop Contacts &amp; Procedures: MOU &amp; Agreements</a:t>
            </a:r>
          </a:p>
          <a:p>
            <a:pPr marL="285750" indent="-285750">
              <a:buFont typeface="Arial,Sans-Serif"/>
              <a:buChar char="•"/>
            </a:pPr>
            <a:r>
              <a:rPr lang="en-US" sz="1500">
                <a:cs typeface="Segoe UI"/>
              </a:rPr>
              <a:t>Inform Title Programs</a:t>
            </a:r>
          </a:p>
          <a:p>
            <a:pPr marL="285750" indent="-285750">
              <a:buFont typeface="Arial,Sans-Serif"/>
              <a:buChar char="•"/>
            </a:pPr>
            <a:r>
              <a:rPr lang="en-US" sz="1500">
                <a:cs typeface="Segoe UI"/>
              </a:rPr>
              <a:t>Data &amp; FERPA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6C7AA-258A-163B-A882-8E0B1A59467F}"/>
              </a:ext>
            </a:extLst>
          </p:cNvPr>
          <p:cNvSpPr txBox="1"/>
          <p:nvPr/>
        </p:nvSpPr>
        <p:spPr>
          <a:xfrm>
            <a:off x="6091162" y="3430210"/>
            <a:ext cx="556139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>
                <a:cs typeface="Segoe UI"/>
              </a:rPr>
              <a:t>DISTRICTS</a:t>
            </a:r>
          </a:p>
          <a:p>
            <a:pPr marL="285750" indent="-285750">
              <a:buFont typeface="Arial"/>
              <a:buChar char="•"/>
            </a:pPr>
            <a:r>
              <a:rPr lang="en-US" sz="1500">
                <a:cs typeface="Segoe UI"/>
              </a:rPr>
              <a:t>Identify District Team</a:t>
            </a:r>
          </a:p>
          <a:p>
            <a:pPr marL="285750" indent="-285750">
              <a:buFont typeface="Arial"/>
              <a:buChar char="•"/>
            </a:pPr>
            <a:r>
              <a:rPr lang="en-US" sz="1500">
                <a:cs typeface="Segoe UI"/>
              </a:rPr>
              <a:t>Create Routine with Data Pulls, Communication, Meeting</a:t>
            </a:r>
          </a:p>
          <a:p>
            <a:pPr marL="285750" indent="-285750">
              <a:buFont typeface="Arial"/>
              <a:buChar char="•"/>
            </a:pPr>
            <a:r>
              <a:rPr lang="en-US" sz="1500">
                <a:cs typeface="Segoe UI"/>
              </a:rPr>
              <a:t>Streamline Paperwork within Consolidated Grant Application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A46A0-491C-7E9D-64AF-DBC49805EFA7}"/>
              </a:ext>
            </a:extLst>
          </p:cNvPr>
          <p:cNvSpPr txBox="1"/>
          <p:nvPr/>
        </p:nvSpPr>
        <p:spPr>
          <a:xfrm>
            <a:off x="6091162" y="4724399"/>
            <a:ext cx="3904341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>
                <a:cs typeface="Segoe UI"/>
              </a:rPr>
              <a:t>TIMELINE</a:t>
            </a:r>
            <a:endParaRPr lang="en-US" sz="1500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500">
                <a:cs typeface="Arial"/>
              </a:rPr>
              <a:t>Yearly</a:t>
            </a:r>
            <a:endParaRPr lang="en-US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500">
                <a:cs typeface="Arial"/>
              </a:rPr>
              <a:t>This grant year complete</a:t>
            </a:r>
            <a:endParaRPr lang="en-US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500">
                <a:cs typeface="Arial"/>
              </a:rPr>
              <a:t>Mid-September for CPR</a:t>
            </a:r>
          </a:p>
          <a:p>
            <a:pPr marL="285750" indent="-285750">
              <a:buFont typeface="Arial"/>
              <a:buChar char="•"/>
            </a:pPr>
            <a:r>
              <a:rPr lang="en-US" sz="1500">
                <a:cs typeface="Arial"/>
              </a:rPr>
              <a:t>October 31st for Funding Implications</a:t>
            </a:r>
          </a:p>
          <a:p>
            <a:pPr>
              <a:buChar char="•"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84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A8B1-DB0D-297B-94EF-6D479C49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05" y="2227791"/>
            <a:ext cx="4818743" cy="2377847"/>
          </a:xfrm>
        </p:spPr>
        <p:txBody>
          <a:bodyPr>
            <a:normAutofit fontScale="90000"/>
          </a:bodyPr>
          <a:lstStyle/>
          <a:p>
            <a:r>
              <a:rPr lang="en-US" b="1">
                <a:ea typeface="+mj-lt"/>
                <a:cs typeface="+mj-lt"/>
              </a:rPr>
              <a:t>CURRICULUM</a:t>
            </a:r>
            <a:br>
              <a:rPr lang="en-US" b="1">
                <a:ea typeface="+mj-lt"/>
                <a:cs typeface="+mj-lt"/>
              </a:rPr>
            </a:br>
            <a:r>
              <a:rPr lang="en-US" b="1">
                <a:ea typeface="+mj-lt"/>
                <a:cs typeface="+mj-lt"/>
              </a:rPr>
              <a:t>SSB5252 &amp;</a:t>
            </a:r>
            <a:br>
              <a:rPr lang="en-US" b="1">
                <a:ea typeface="+mj-lt"/>
                <a:cs typeface="+mj-lt"/>
              </a:rPr>
            </a:br>
            <a:r>
              <a:rPr lang="en-US" b="1">
                <a:ea typeface="+mj-lt"/>
                <a:cs typeface="+mj-lt"/>
              </a:rPr>
              <a:t>HB1426 </a:t>
            </a:r>
            <a:br>
              <a:rPr lang="en-US">
                <a:ea typeface="+mj-lt"/>
                <a:cs typeface="+mj-lt"/>
              </a:rPr>
            </a:br>
            <a:br>
              <a:rPr lang="en-US">
                <a:ea typeface="+mj-lt"/>
                <a:cs typeface="+mj-lt"/>
              </a:rPr>
            </a:br>
            <a:endParaRPr lang="en-US">
              <a:cs typeface="Segoe U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627D-9B21-3B65-92AF-51B6E9EF6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580" y="350006"/>
            <a:ext cx="6451600" cy="25141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u="sng">
                <a:cs typeface="Segoe UI"/>
              </a:rPr>
              <a:t>SSB5252:</a:t>
            </a:r>
            <a:r>
              <a:rPr lang="en-US" sz="1800" b="1">
                <a:cs typeface="Segoe UI"/>
              </a:rPr>
              <a:t> </a:t>
            </a:r>
            <a:r>
              <a:rPr lang="en-US" sz="1800" b="1">
                <a:ea typeface="+mn-lt"/>
                <a:cs typeface="+mn-lt"/>
              </a:rPr>
              <a:t>School Directors, Superintendents, and district leaders designated to participate in tribal consultation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800">
                <a:ea typeface="+mn-lt"/>
                <a:cs typeface="+mn-lt"/>
              </a:rPr>
              <a:t>3 Hour every 3 years and onboarding of new employees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800">
                <a:ea typeface="+mn-lt"/>
                <a:cs typeface="+mn-lt"/>
              </a:rPr>
              <a:t>5 Native Student Identification</a:t>
            </a:r>
            <a:endParaRPr lang="en-US" sz="1800">
              <a:cs typeface="Segoe U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800">
                <a:ea typeface="+mn-lt"/>
                <a:cs typeface="+mn-lt"/>
              </a:rPr>
              <a:t>Data Sharing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</a:pPr>
            <a:r>
              <a:rPr lang="en-US" sz="1800">
                <a:ea typeface="+mn-lt"/>
                <a:cs typeface="+mn-lt"/>
              </a:rPr>
              <a:t>Implementation of Tribal history, culture and government</a:t>
            </a:r>
          </a:p>
          <a:p>
            <a:pPr marL="0" indent="0">
              <a:buNone/>
            </a:pPr>
            <a:r>
              <a:rPr lang="en-US" sz="1800">
                <a:cs typeface="Segoe UI"/>
              </a:rPr>
              <a:t>DEADLINE: January 2023  &amp; Rollout March 2023</a:t>
            </a:r>
          </a:p>
          <a:p>
            <a:endParaRPr lang="en-US">
              <a:cs typeface="Segoe UI"/>
            </a:endParaRPr>
          </a:p>
        </p:txBody>
      </p:sp>
      <p:pic>
        <p:nvPicPr>
          <p:cNvPr id="4" name="Google Shape;424;p54" descr="IndianEdweblogo2[1]">
            <a:extLst>
              <a:ext uri="{FF2B5EF4-FFF2-40B4-BE49-F238E27FC236}">
                <a16:creationId xmlns:a16="http://schemas.microsoft.com/office/drawing/2014/main" id="{C270AC1A-CB99-71F6-6DCF-D1AA08D6CE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EF8F46-9873-BC55-A319-0684A1FD5E74}"/>
              </a:ext>
            </a:extLst>
          </p:cNvPr>
          <p:cNvSpPr txBox="1"/>
          <p:nvPr/>
        </p:nvSpPr>
        <p:spPr>
          <a:xfrm>
            <a:off x="4954209" y="3297162"/>
            <a:ext cx="616615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Segoe UI"/>
              </a:rPr>
              <a:t>HB1426</a:t>
            </a:r>
            <a:r>
              <a:rPr lang="en-US" b="1">
                <a:cs typeface="Segoe UI"/>
              </a:rPr>
              <a:t>: Required for All Administrators Certification</a:t>
            </a:r>
          </a:p>
          <a:p>
            <a:endParaRPr lang="en-US" b="1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5 Hours Government-to-Government Training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 Brief History of Tribal People in Washington State</a:t>
            </a:r>
            <a:endParaRPr lang="en-US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Identifying Native Students in Public Schools</a:t>
            </a:r>
            <a:endParaRPr lang="en-US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Agents of Change: School Leadership Behaviors and Dispositions</a:t>
            </a:r>
            <a:endParaRPr lang="en-US"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Creation of Government-to-Government Systems</a:t>
            </a:r>
            <a:endParaRPr lang="en-US">
              <a:cs typeface="Segoe U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Segoe UI"/>
            </a:endParaRPr>
          </a:p>
          <a:p>
            <a:r>
              <a:rPr lang="en-US">
                <a:cs typeface="Segoe UI"/>
              </a:rPr>
              <a:t>DEADLINE: January 2023 &amp; Rollout July 2023</a:t>
            </a:r>
          </a:p>
        </p:txBody>
      </p:sp>
    </p:spTree>
    <p:extLst>
      <p:ext uri="{BB962C8B-B14F-4D97-AF65-F5344CB8AC3E}">
        <p14:creationId xmlns:p14="http://schemas.microsoft.com/office/powerpoint/2010/main" val="220946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53BE-73A5-9ACC-6DE3-F43B0D39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Tribal Languages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047-D20F-ABB2-7248-E8E05FC92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Kayla Guyett – Kayla.Guyett@k12.wa.us</a:t>
            </a:r>
          </a:p>
          <a:p>
            <a:r>
              <a:rPr lang="en-US"/>
              <a:t>Tribal Language Liaison (ONE)</a:t>
            </a:r>
            <a:endParaRPr lang="en-US">
              <a:cs typeface="Segoe UI"/>
            </a:endParaRPr>
          </a:p>
        </p:txBody>
      </p:sp>
      <p:pic>
        <p:nvPicPr>
          <p:cNvPr id="5" name="Google Shape;424;p54" descr="IndianEdweblogo2[1]">
            <a:extLst>
              <a:ext uri="{FF2B5EF4-FFF2-40B4-BE49-F238E27FC236}">
                <a16:creationId xmlns:a16="http://schemas.microsoft.com/office/drawing/2014/main" id="{FA935073-F032-5779-E254-9B97BFF622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26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7E11-3D74-1706-AB5D-4EACE3C1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Tribal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3DD04-88BD-B432-5D34-37CA76C67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First Peoples’ Language, Culture and Oral Tradition Certification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80 First Peoples’ Language, Culture and Oral Tradition Certified individuals, 20 of those are currently educators in a classroom for the 22-23 school year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b="0">
                <a:solidFill>
                  <a:schemeClr val="tx2">
                    <a:lumMod val="50000"/>
                  </a:schemeClr>
                </a:solidFill>
                <a:effectLst/>
              </a:rPr>
              <a:t>For certification legislation, please review 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WAC 181-78A-700</a:t>
            </a:r>
            <a:r>
              <a:rPr lang="en-US" sz="1600" b="0">
                <a:solidFill>
                  <a:schemeClr val="tx2">
                    <a:lumMod val="50000"/>
                  </a:schemeClr>
                </a:solidFill>
                <a:effectLst/>
              </a:rPr>
              <a:t>, 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WAC 181-79A-140</a:t>
            </a:r>
            <a:r>
              <a:rPr lang="en-US" sz="1600" b="0">
                <a:solidFill>
                  <a:schemeClr val="tx2">
                    <a:lumMod val="50000"/>
                  </a:schemeClr>
                </a:solidFill>
                <a:effectLst/>
              </a:rPr>
              <a:t>, and the 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Centennial accord</a:t>
            </a:r>
            <a:r>
              <a:rPr lang="en-US" sz="1600"/>
              <a:t>.</a:t>
            </a:r>
            <a:endParaRPr lang="en-US" sz="1600"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endParaRPr lang="en-US" sz="100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Tribal Language Grant Funding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12 state funded Tribal language grants were awarded for the 22-23 school year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28 ESSER funded Tribal language grants were awarded for the 21-23 school years</a:t>
            </a:r>
            <a:endParaRPr lang="en-US" sz="1600">
              <a:solidFill>
                <a:schemeClr val="tx2">
                  <a:lumMod val="50000"/>
                </a:schemeClr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Tribal Language Educators’ Professional Learning Community (PLC)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16 meetings for the 22-23 school year, with collaboration across the state including STEC, District, and School specific input and representation in the PLC.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Area to explore certification, seal of biliteracy, promising practice, getting started, and capacity building.  </a:t>
            </a:r>
            <a:endParaRPr lang="en-US" sz="160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Google Shape;424;p54" descr="IndianEdweblogo2[1]">
            <a:extLst>
              <a:ext uri="{FF2B5EF4-FFF2-40B4-BE49-F238E27FC236}">
                <a16:creationId xmlns:a16="http://schemas.microsoft.com/office/drawing/2014/main" id="{3AADF85A-D67D-66F6-3357-18B84CB636B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413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7E11-3D74-1706-AB5D-4EACE3C1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and Culture Course Codes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792351-B0EB-7C38-41DB-D25B028CA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335962"/>
              </p:ext>
            </p:extLst>
          </p:nvPr>
        </p:nvGraphicFramePr>
        <p:xfrm>
          <a:off x="1948429" y="1690688"/>
          <a:ext cx="8295141" cy="4398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314">
                  <a:extLst>
                    <a:ext uri="{9D8B030D-6E8A-4147-A177-3AD203B41FA5}">
                      <a16:colId xmlns:a16="http://schemas.microsoft.com/office/drawing/2014/main" val="3597390553"/>
                    </a:ext>
                  </a:extLst>
                </a:gridCol>
                <a:gridCol w="2504030">
                  <a:extLst>
                    <a:ext uri="{9D8B030D-6E8A-4147-A177-3AD203B41FA5}">
                      <a16:colId xmlns:a16="http://schemas.microsoft.com/office/drawing/2014/main" val="555430996"/>
                    </a:ext>
                  </a:extLst>
                </a:gridCol>
                <a:gridCol w="3622797">
                  <a:extLst>
                    <a:ext uri="{9D8B030D-6E8A-4147-A177-3AD203B41FA5}">
                      <a16:colId xmlns:a16="http://schemas.microsoft.com/office/drawing/2014/main" val="2575440608"/>
                    </a:ext>
                  </a:extLst>
                </a:gridCol>
              </a:tblGrid>
              <a:tr h="43032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Tribal Language course codes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First Peoples’ course codes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080150"/>
                  </a:ext>
                </a:extLst>
              </a:tr>
              <a:tr h="1720414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>
                        <a:effectLst/>
                      </a:endParaRP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Columbia River </a:t>
                      </a:r>
                      <a:r>
                        <a:rPr lang="en-US" sz="1050" b="0" err="1">
                          <a:effectLst/>
                        </a:rPr>
                        <a:t>Sehaptin</a:t>
                      </a:r>
                      <a:r>
                        <a:rPr lang="en-US" sz="1050" b="0">
                          <a:effectLst/>
                        </a:rPr>
                        <a:t> 521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Colville 711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Hoh 532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Klallam 665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Lummi 712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Lushootseed 704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Makah 504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Muckleshoot 558</a:t>
                      </a:r>
                    </a:p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bg1"/>
                          </a:solidFill>
                          <a:effectLst/>
                        </a:rPr>
                        <a:t>Nez Perce 541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>
                        <a:effectLst/>
                      </a:endParaRP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bg1"/>
                          </a:solidFill>
                          <a:effectLst/>
                        </a:rPr>
                        <a:t>Sahaptian 505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bg1"/>
                          </a:solidFill>
                          <a:effectLst/>
                        </a:rPr>
                        <a:t>Salish 502</a:t>
                      </a:r>
                    </a:p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bg1"/>
                          </a:solidFill>
                          <a:effectLst/>
                        </a:rPr>
                        <a:t>Squaxine 578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bg1"/>
                          </a:solidFill>
                          <a:effectLst/>
                        </a:rPr>
                        <a:t>Puyallup 575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bg1"/>
                          </a:solidFill>
                          <a:effectLst/>
                        </a:rPr>
                        <a:t>Quileute 503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bg1"/>
                          </a:solidFill>
                          <a:effectLst/>
                        </a:rPr>
                        <a:t>Quilshootseed 713</a:t>
                      </a:r>
                    </a:p>
                    <a:p>
                      <a:pPr marL="2286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bg1"/>
                          </a:solidFill>
                          <a:effectLst/>
                        </a:rPr>
                        <a:t>Quinault 576</a:t>
                      </a:r>
                    </a:p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>
                          <a:solidFill>
                            <a:schemeClr val="bg1"/>
                          </a:solidFill>
                          <a:effectLst/>
                        </a:rPr>
                        <a:t>Yakama 501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WA0010: Indigenous Arts Prior-to-Secondary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WA0011: Indigenous Arts 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WA0012: Indigenous Arts II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WA0013: Indigenous Arts III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WA0014: Indigenous Arts IV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WA0015: Indigenous Arts V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WA0016: Indigenous Culture Prior to secondary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WA0017: Indigenous Culture 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WA0018: Indigenous Culture II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WA0019: Indigenous Culture III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WA0020: Indigenous Culture IV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WA0021: Indigenous Culture V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WA0022: Indigenous Music/Performing Arts Prior to secondary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WA0023: Indigenous Music/Performing Arts 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WA0024: Indigenous Music/Performing Arts II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WA0025: Indigenous Music/Performing Arts III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WA0026: Indigenous Music/Performing Arts IV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WA0027: Indigenous Music/Performing Arts V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WA0028: Indigenous PE/Health Prior to secondary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WA0029: Indigenous PE/Health 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WA0030: Indigenous PE/Health II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WA0031: Indigenous PE/Health III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WA0032: Indigenous PE/Health IV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WA0033: Indigenous PE/Health V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WA0034: Healing of the Canoe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WA0035: Healing through Traditional Cultural Practices</a:t>
                      </a:r>
                      <a:endParaRPr lang="en-US" sz="1200" b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219733"/>
                  </a:ext>
                </a:extLst>
              </a:tr>
              <a:tr h="220796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>
                          <a:effectLst/>
                        </a:rPr>
                        <a:t> </a:t>
                      </a:r>
                      <a:r>
                        <a:rPr lang="en-US" sz="900" b="0">
                          <a:effectLst/>
                        </a:rPr>
                        <a:t>24906: American Indian Language V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24907: American Indian Language for Native Speakers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24908: American Indian Language Field Experience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24909: American Indian Language Conversation and Culture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24910: American Indian Literature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24911: Particular Topics in American Indian Language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24916: IB Language B (American Indian Language), Middle Years Program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24949: American Indian Language—Other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24900: American Indian Language (prior-to-secondary)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24901: American Indian Language Immersion (prior-to-secondary)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24902: American Indian Language 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24903: American Indian Language II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24904: American Indian Language III</a:t>
                      </a:r>
                      <a:endParaRPr lang="en-US" sz="1200" b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24905: American Indian Language IV</a:t>
                      </a:r>
                      <a:endParaRPr lang="en-US" sz="1200" b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534854"/>
                  </a:ext>
                </a:extLst>
              </a:tr>
            </a:tbl>
          </a:graphicData>
        </a:graphic>
      </p:graphicFrame>
      <p:pic>
        <p:nvPicPr>
          <p:cNvPr id="4" name="Google Shape;424;p54" descr="IndianEdweblogo2[1]">
            <a:extLst>
              <a:ext uri="{FF2B5EF4-FFF2-40B4-BE49-F238E27FC236}">
                <a16:creationId xmlns:a16="http://schemas.microsoft.com/office/drawing/2014/main" id="{3AADF85A-D67D-66F6-3357-18B84CB636B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58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53BE-73A5-9ACC-6DE3-F43B0D39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Native Educator Cultivation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047-D20F-ABB2-7248-E8E05FC92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Rebecca Purser, MPA – Rebecca.Purser@k12.wa.us</a:t>
            </a:r>
          </a:p>
          <a:p>
            <a:r>
              <a:rPr lang="en-US" dirty="0"/>
              <a:t>Native Educator Cultivation Program Supervisor</a:t>
            </a:r>
          </a:p>
        </p:txBody>
      </p:sp>
      <p:pic>
        <p:nvPicPr>
          <p:cNvPr id="5" name="Google Shape;424;p54" descr="IndianEdweblogo2[1]">
            <a:extLst>
              <a:ext uri="{FF2B5EF4-FFF2-40B4-BE49-F238E27FC236}">
                <a16:creationId xmlns:a16="http://schemas.microsoft.com/office/drawing/2014/main" id="{FA935073-F032-5779-E254-9B97BFF622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59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781A01-EA99-9759-6D96-635A4A65B064}"/>
              </a:ext>
            </a:extLst>
          </p:cNvPr>
          <p:cNvSpPr txBox="1"/>
          <p:nvPr/>
        </p:nvSpPr>
        <p:spPr>
          <a:xfrm>
            <a:off x="1087463" y="640080"/>
            <a:ext cx="9944100" cy="5337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000" dirty="0">
                <a:solidFill>
                  <a:srgbClr val="40403D"/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</a:rPr>
              <a:t>Progress to Date</a:t>
            </a:r>
            <a:endParaRPr lang="en-US" sz="20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Program staff hired: Rebecca Purser (Suquamish), Native American Educator Cultivation Program Supervisor and Rachel Buckle, Native American Educator Cultivation Data Analyst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Native American Educator Cultivation Research Advisory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5 representative areas have been filled and are under a 1-year contract with NAECP/OSPI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Currently Recruiting for remaining positions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Continued collaboration between the Office of Native Education and Title II, Part A team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Collaboration with Native Educator Research Advisory to guide work ahead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The NAECRA begun their monthly convening in July 22’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Establishment of Educator Community Listening Session Series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Educator listening sessions will be region focused with the intent of finding out what the specific community needs are to enhance educators within their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BDDAF-AA4E-005F-BE95-A6B5F608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264" y="5977310"/>
            <a:ext cx="167654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A49F5-691A-B1A6-55C1-0FF7CD30D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3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Washington Office of Native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18F5B-A5B6-5C2C-2F24-C762D32A14E4}"/>
              </a:ext>
            </a:extLst>
          </p:cNvPr>
          <p:cNvSpPr txBox="1"/>
          <p:nvPr/>
        </p:nvSpPr>
        <p:spPr>
          <a:xfrm>
            <a:off x="635387" y="658045"/>
            <a:ext cx="11313459" cy="4898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Segoe UI Semibold" panose="020B0702040204020203" pitchFamily="34" charset="0"/>
                <a:ea typeface="Calibri" panose="020F0502020204030204" pitchFamily="34" charset="0"/>
              </a:rPr>
              <a:t>On the Horizon</a:t>
            </a:r>
            <a:endParaRPr lang="en-US" sz="32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dirty="0">
                <a:latin typeface="Segoe UI" panose="020B0502040204020203" pitchFamily="34" charset="0"/>
                <a:ea typeface="Calibri" panose="020F0502020204030204" pitchFamily="34" charset="0"/>
              </a:rPr>
              <a:t>Open Innovative Native Educator Cultivation Grant opportunity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ea typeface="Calibri" panose="020F0502020204030204" pitchFamily="34" charset="0"/>
              </a:rPr>
              <a:t>To be developed in partnership with NAECRA &amp; NAECP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ea typeface="Calibri" panose="020F0502020204030204" pitchFamily="34" charset="0"/>
              </a:rPr>
              <a:t>Availability TBD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dirty="0">
                <a:latin typeface="Segoe UI" panose="020B0502040204020203" pitchFamily="34" charset="0"/>
                <a:ea typeface="Calibri" panose="020F0502020204030204" pitchFamily="34" charset="0"/>
              </a:rPr>
              <a:t>Native E</a:t>
            </a: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ducator Connection Community</a:t>
            </a:r>
            <a:endParaRPr lang="en-US" sz="3200" dirty="0"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dirty="0">
                <a:latin typeface="Segoe UI" panose="020B0502040204020203" pitchFamily="34" charset="0"/>
                <a:ea typeface="Calibri" panose="020F0502020204030204" pitchFamily="34" charset="0"/>
              </a:rPr>
              <a:t>Tribal </a:t>
            </a: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Community Brainstorm Sessions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Native Educator Resource </a:t>
            </a:r>
            <a:r>
              <a:rPr lang="en-US" sz="3200" dirty="0">
                <a:latin typeface="Segoe UI" panose="020B0502040204020203" pitchFamily="34" charset="0"/>
                <a:ea typeface="Calibri" panose="020F0502020204030204" pitchFamily="34" charset="0"/>
              </a:rPr>
              <a:t>L</a:t>
            </a:r>
            <a:r>
              <a:rPr lang="en-US" sz="32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ibrary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3200" dirty="0">
                <a:latin typeface="Segoe UI" panose="020B0502040204020203" pitchFamily="34" charset="0"/>
                <a:ea typeface="Calibri" panose="020F0502020204030204" pitchFamily="34" charset="0"/>
              </a:rPr>
              <a:t>Tribal Governed Teacher Residency Programs</a:t>
            </a:r>
            <a:endParaRPr lang="en-US" sz="3200" dirty="0"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3" descr="OPSInew-300x300.png">
            <a:extLst>
              <a:ext uri="{FF2B5EF4-FFF2-40B4-BE49-F238E27FC236}">
                <a16:creationId xmlns:a16="http://schemas.microsoft.com/office/drawing/2014/main" id="{83F54B6A-FD17-C1A2-7008-B97447BCB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18" y="6206381"/>
            <a:ext cx="381946" cy="40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3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627D-9B21-3B65-92AF-51B6E9EF6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76" y="1521230"/>
            <a:ext cx="9975709" cy="3965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OSPI Office of Native Education Team</a:t>
            </a:r>
            <a:endParaRPr lang="en-US" sz="2000" dirty="0">
              <a:cs typeface="Segoe UI"/>
            </a:endParaRPr>
          </a:p>
          <a:p>
            <a:r>
              <a:rPr lang="en-US" sz="2000" dirty="0">
                <a:cs typeface="Segoe UI"/>
              </a:rPr>
              <a:t>Data</a:t>
            </a:r>
          </a:p>
          <a:p>
            <a:r>
              <a:rPr lang="en-US" sz="2000" dirty="0">
                <a:cs typeface="Segoe UI"/>
              </a:rPr>
              <a:t>2023 Legislative Priorities</a:t>
            </a:r>
          </a:p>
          <a:p>
            <a:r>
              <a:rPr lang="en-US" sz="2000" dirty="0">
                <a:cs typeface="Segoe UI"/>
              </a:rPr>
              <a:t>Tribal Consultation </a:t>
            </a:r>
          </a:p>
          <a:p>
            <a:r>
              <a:rPr lang="en-US" sz="2000" dirty="0">
                <a:cs typeface="Segoe UI"/>
              </a:rPr>
              <a:t>Tribal Languages </a:t>
            </a:r>
          </a:p>
          <a:p>
            <a:r>
              <a:rPr lang="en-US" sz="2000" dirty="0">
                <a:cs typeface="Segoe UI"/>
              </a:rPr>
              <a:t>Native Educators Cultivation Program</a:t>
            </a:r>
          </a:p>
          <a:p>
            <a:endParaRPr lang="en-US" sz="2000" dirty="0">
              <a:cs typeface="Segoe UI"/>
            </a:endParaRPr>
          </a:p>
          <a:p>
            <a:endParaRPr lang="en-US" sz="2000" dirty="0">
              <a:cs typeface="Segoe UI"/>
            </a:endParaRPr>
          </a:p>
          <a:p>
            <a:r>
              <a:rPr lang="en-US" sz="2000" dirty="0">
                <a:cs typeface="Segoe UI"/>
              </a:rPr>
              <a:t>Henry Strom </a:t>
            </a:r>
            <a:r>
              <a:rPr lang="en-US" sz="2000" dirty="0">
                <a:cs typeface="Segoe UI"/>
                <a:hlinkClick r:id="rId2"/>
              </a:rPr>
              <a:t>henry.strom@k12.wa.</a:t>
            </a:r>
            <a:r>
              <a:rPr lang="en-US" sz="2000">
                <a:cs typeface="Segoe UI"/>
                <a:hlinkClick r:id="rId2"/>
              </a:rPr>
              <a:t>us</a:t>
            </a:r>
            <a:r>
              <a:rPr lang="en-US" sz="2000">
                <a:cs typeface="Segoe UI"/>
              </a:rPr>
              <a:t>      cell 360 </a:t>
            </a:r>
            <a:r>
              <a:rPr lang="en-US" sz="2000" dirty="0">
                <a:cs typeface="Segoe UI"/>
              </a:rPr>
              <a:t>918 3953</a:t>
            </a:r>
          </a:p>
          <a:p>
            <a:pPr marL="0" indent="0">
              <a:buNone/>
            </a:pPr>
            <a:endParaRPr lang="en-US" sz="1800" dirty="0">
              <a:cs typeface="Segoe UI"/>
            </a:endParaRPr>
          </a:p>
          <a:p>
            <a:pPr marL="0" indent="0">
              <a:buNone/>
            </a:pPr>
            <a:endParaRPr lang="en-US" sz="1800" dirty="0">
              <a:cs typeface="Segoe UI"/>
            </a:endParaRPr>
          </a:p>
          <a:p>
            <a:endParaRPr lang="en-US" sz="1800" dirty="0">
              <a:cs typeface="Segoe UI"/>
            </a:endParaRPr>
          </a:p>
          <a:p>
            <a:endParaRPr lang="en-US" dirty="0">
              <a:cs typeface="Segoe UI"/>
            </a:endParaRPr>
          </a:p>
        </p:txBody>
      </p:sp>
      <p:pic>
        <p:nvPicPr>
          <p:cNvPr id="4" name="Google Shape;424;p54" descr="IndianEdweblogo2[1]">
            <a:extLst>
              <a:ext uri="{FF2B5EF4-FFF2-40B4-BE49-F238E27FC236}">
                <a16:creationId xmlns:a16="http://schemas.microsoft.com/office/drawing/2014/main" id="{C270AC1A-CB99-71F6-6DCF-D1AA08D6CE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5B06A5-F36A-969A-F38C-48BFB170D5E6}"/>
              </a:ext>
            </a:extLst>
          </p:cNvPr>
          <p:cNvSpPr txBox="1"/>
          <p:nvPr/>
        </p:nvSpPr>
        <p:spPr>
          <a:xfrm>
            <a:off x="706056" y="654518"/>
            <a:ext cx="984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OSPI Office of Native Education</a:t>
            </a:r>
          </a:p>
        </p:txBody>
      </p:sp>
    </p:spTree>
    <p:extLst>
      <p:ext uri="{BB962C8B-B14F-4D97-AF65-F5344CB8AC3E}">
        <p14:creationId xmlns:p14="http://schemas.microsoft.com/office/powerpoint/2010/main" val="245243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4;p54" descr="IndianEdweblogo2[1]">
            <a:extLst>
              <a:ext uri="{FF2B5EF4-FFF2-40B4-BE49-F238E27FC236}">
                <a16:creationId xmlns:a16="http://schemas.microsoft.com/office/drawing/2014/main" id="{3AADF85A-D67D-66F6-3357-18B84CB636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D01012B-DF9B-F269-3C31-643338D8E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450342"/>
              </p:ext>
            </p:extLst>
          </p:nvPr>
        </p:nvGraphicFramePr>
        <p:xfrm>
          <a:off x="2035479" y="2087671"/>
          <a:ext cx="7016982" cy="2928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087">
                  <a:extLst>
                    <a:ext uri="{9D8B030D-6E8A-4147-A177-3AD203B41FA5}">
                      <a16:colId xmlns:a16="http://schemas.microsoft.com/office/drawing/2014/main" val="2517236066"/>
                    </a:ext>
                  </a:extLst>
                </a:gridCol>
                <a:gridCol w="2963895">
                  <a:extLst>
                    <a:ext uri="{9D8B030D-6E8A-4147-A177-3AD203B41FA5}">
                      <a16:colId xmlns:a16="http://schemas.microsoft.com/office/drawing/2014/main" val="625698668"/>
                    </a:ext>
                  </a:extLst>
                </a:gridCol>
              </a:tblGrid>
              <a:tr h="694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Federal Race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Number of AIAN Learners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7237"/>
                  </a:ext>
                </a:extLst>
              </a:tr>
              <a:tr h="512857">
                <a:tc>
                  <a:txBody>
                    <a:bodyPr/>
                    <a:lstStyle/>
                    <a:p>
                      <a:r>
                        <a:rPr lang="en-US"/>
                        <a:t>AI/AN Non-Hispanic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13,747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0446"/>
                  </a:ext>
                </a:extLst>
              </a:tr>
              <a:tr h="512857">
                <a:tc>
                  <a:txBody>
                    <a:bodyPr/>
                    <a:lstStyle/>
                    <a:p>
                      <a:r>
                        <a:rPr lang="en-US"/>
                        <a:t>AI/AN 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17,538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201104"/>
                  </a:ext>
                </a:extLst>
              </a:tr>
              <a:tr h="512857">
                <a:tc>
                  <a:txBody>
                    <a:bodyPr/>
                    <a:lstStyle/>
                    <a:p>
                      <a:r>
                        <a:rPr lang="en-US"/>
                        <a:t>AI/AN Two or more races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18,035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295013"/>
                  </a:ext>
                </a:extLst>
              </a:tr>
              <a:tr h="694840">
                <a:tc>
                  <a:txBody>
                    <a:bodyPr/>
                    <a:lstStyle/>
                    <a:p>
                      <a:r>
                        <a:rPr lang="en-US" dirty="0"/>
                        <a:t>Total AI/AN Maximum Identification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49,320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4222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06FB09-0C28-9C29-3CEA-2199371727EC}"/>
              </a:ext>
            </a:extLst>
          </p:cNvPr>
          <p:cNvSpPr txBox="1"/>
          <p:nvPr/>
        </p:nvSpPr>
        <p:spPr>
          <a:xfrm>
            <a:off x="892098" y="568712"/>
            <a:ext cx="10348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American Indian &amp; Alaska (AI/AN) Student (2021-22)   Enrollment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0DB16-A997-2CAB-02CB-7D67674B797F}"/>
              </a:ext>
            </a:extLst>
          </p:cNvPr>
          <p:cNvSpPr txBox="1"/>
          <p:nvPr/>
        </p:nvSpPr>
        <p:spPr>
          <a:xfrm>
            <a:off x="2196321" y="5349429"/>
            <a:ext cx="6600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2022-23 Federal Race Roll-Up Categories for American Indian or Alaskan Native K-12 Students in Washington </a:t>
            </a:r>
          </a:p>
        </p:txBody>
      </p:sp>
    </p:spTree>
    <p:extLst>
      <p:ext uri="{BB962C8B-B14F-4D97-AF65-F5344CB8AC3E}">
        <p14:creationId xmlns:p14="http://schemas.microsoft.com/office/powerpoint/2010/main" val="73317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4;p54" descr="IndianEdweblogo2[1]">
            <a:extLst>
              <a:ext uri="{FF2B5EF4-FFF2-40B4-BE49-F238E27FC236}">
                <a16:creationId xmlns:a16="http://schemas.microsoft.com/office/drawing/2014/main" id="{3AADF85A-D67D-66F6-3357-18B84CB636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D01012B-DF9B-F269-3C31-643338D8E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079552"/>
              </p:ext>
            </p:extLst>
          </p:nvPr>
        </p:nvGraphicFramePr>
        <p:xfrm>
          <a:off x="2173850" y="1796823"/>
          <a:ext cx="7016984" cy="285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492">
                  <a:extLst>
                    <a:ext uri="{9D8B030D-6E8A-4147-A177-3AD203B41FA5}">
                      <a16:colId xmlns:a16="http://schemas.microsoft.com/office/drawing/2014/main" val="2517236066"/>
                    </a:ext>
                  </a:extLst>
                </a:gridCol>
                <a:gridCol w="2083746">
                  <a:extLst>
                    <a:ext uri="{9D8B030D-6E8A-4147-A177-3AD203B41FA5}">
                      <a16:colId xmlns:a16="http://schemas.microsoft.com/office/drawing/2014/main" val="625698668"/>
                    </a:ext>
                  </a:extLst>
                </a:gridCol>
                <a:gridCol w="2083746">
                  <a:extLst>
                    <a:ext uri="{9D8B030D-6E8A-4147-A177-3AD203B41FA5}">
                      <a16:colId xmlns:a16="http://schemas.microsoft.com/office/drawing/2014/main" val="3299196274"/>
                    </a:ext>
                  </a:extLst>
                </a:gridCol>
              </a:tblGrid>
              <a:tr h="694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AI/AN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WA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7237"/>
                  </a:ext>
                </a:extLst>
              </a:tr>
              <a:tr h="496266">
                <a:tc>
                  <a:txBody>
                    <a:bodyPr/>
                    <a:lstStyle/>
                    <a:p>
                      <a:r>
                        <a:rPr lang="en-US" dirty="0"/>
                        <a:t>4-Year Graduation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00446"/>
                  </a:ext>
                </a:extLst>
              </a:tr>
              <a:tr h="51285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 On-Track for Graduation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269398"/>
                  </a:ext>
                </a:extLst>
              </a:tr>
              <a:tr h="512857">
                <a:tc>
                  <a:txBody>
                    <a:bodyPr/>
                    <a:lstStyle/>
                    <a:p>
                      <a:r>
                        <a:rPr lang="en-US" dirty="0"/>
                        <a:t>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201104"/>
                  </a:ext>
                </a:extLst>
              </a:tr>
              <a:tr h="512857">
                <a:tc>
                  <a:txBody>
                    <a:bodyPr/>
                    <a:lstStyle/>
                    <a:p>
                      <a:r>
                        <a:rPr lang="en-US" dirty="0"/>
                        <a:t>Discipline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2950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06FB09-0C28-9C29-3CEA-2199371727EC}"/>
              </a:ext>
            </a:extLst>
          </p:cNvPr>
          <p:cNvSpPr txBox="1"/>
          <p:nvPr/>
        </p:nvSpPr>
        <p:spPr>
          <a:xfrm>
            <a:off x="892098" y="378823"/>
            <a:ext cx="10172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American Indian &amp; Alaska (AI/AN) Student (2021-22)              Graduation, 9</a:t>
            </a:r>
            <a:r>
              <a:rPr lang="en-US" sz="3200" baseline="30000" dirty="0"/>
              <a:t>th</a:t>
            </a:r>
            <a:r>
              <a:rPr lang="en-US" sz="3200" dirty="0"/>
              <a:t> Grade On-Track, Attendance, Discipline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0DB16-A997-2CAB-02CB-7D67674B797F}"/>
              </a:ext>
            </a:extLst>
          </p:cNvPr>
          <p:cNvSpPr txBox="1"/>
          <p:nvPr/>
        </p:nvSpPr>
        <p:spPr>
          <a:xfrm>
            <a:off x="457199" y="4868700"/>
            <a:ext cx="10450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Regular attendance represents the number of students who had less than an average of 2 absences per month enrolled. </a:t>
            </a:r>
          </a:p>
          <a:p>
            <a:r>
              <a:rPr lang="en-US" dirty="0"/>
              <a:t>Discipline % is the number of students experiencing an exclusionary action out of the number of students enrolled. </a:t>
            </a:r>
          </a:p>
        </p:txBody>
      </p:sp>
    </p:spTree>
    <p:extLst>
      <p:ext uri="{BB962C8B-B14F-4D97-AF65-F5344CB8AC3E}">
        <p14:creationId xmlns:p14="http://schemas.microsoft.com/office/powerpoint/2010/main" val="237654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4;p54" descr="IndianEdweblogo2[1]">
            <a:extLst>
              <a:ext uri="{FF2B5EF4-FFF2-40B4-BE49-F238E27FC236}">
                <a16:creationId xmlns:a16="http://schemas.microsoft.com/office/drawing/2014/main" id="{3AADF85A-D67D-66F6-3357-18B84CB636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D01012B-DF9B-F269-3C31-643338D8E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367362"/>
              </p:ext>
            </p:extLst>
          </p:nvPr>
        </p:nvGraphicFramePr>
        <p:xfrm>
          <a:off x="2173850" y="1796823"/>
          <a:ext cx="7016984" cy="221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492">
                  <a:extLst>
                    <a:ext uri="{9D8B030D-6E8A-4147-A177-3AD203B41FA5}">
                      <a16:colId xmlns:a16="http://schemas.microsoft.com/office/drawing/2014/main" val="2517236066"/>
                    </a:ext>
                  </a:extLst>
                </a:gridCol>
                <a:gridCol w="2083746">
                  <a:extLst>
                    <a:ext uri="{9D8B030D-6E8A-4147-A177-3AD203B41FA5}">
                      <a16:colId xmlns:a16="http://schemas.microsoft.com/office/drawing/2014/main" val="625698668"/>
                    </a:ext>
                  </a:extLst>
                </a:gridCol>
                <a:gridCol w="2083746">
                  <a:extLst>
                    <a:ext uri="{9D8B030D-6E8A-4147-A177-3AD203B41FA5}">
                      <a16:colId xmlns:a16="http://schemas.microsoft.com/office/drawing/2014/main" val="3299196274"/>
                    </a:ext>
                  </a:extLst>
                </a:gridCol>
              </a:tblGrid>
              <a:tr h="694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AI/AN Students*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WA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7237"/>
                  </a:ext>
                </a:extLst>
              </a:tr>
              <a:tr h="496266">
                <a:tc>
                  <a:txBody>
                    <a:bodyPr/>
                    <a:lstStyle/>
                    <a:p>
                      <a:r>
                        <a:rPr lang="en-US" dirty="0"/>
                        <a:t>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00446"/>
                  </a:ext>
                </a:extLst>
              </a:tr>
              <a:tr h="512857">
                <a:tc>
                  <a:txBody>
                    <a:bodyPr/>
                    <a:lstStyle/>
                    <a:p>
                      <a:r>
                        <a:rPr lang="en-US" dirty="0"/>
                        <a:t>Mathematics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269398"/>
                  </a:ext>
                </a:extLst>
              </a:tr>
              <a:tr h="512857">
                <a:tc>
                  <a:txBody>
                    <a:bodyPr/>
                    <a:lstStyle/>
                    <a:p>
                      <a:r>
                        <a:rPr lang="en-US" dirty="0"/>
                        <a:t>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2011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06FB09-0C28-9C29-3CEA-2199371727EC}"/>
              </a:ext>
            </a:extLst>
          </p:cNvPr>
          <p:cNvSpPr txBox="1"/>
          <p:nvPr/>
        </p:nvSpPr>
        <p:spPr>
          <a:xfrm>
            <a:off x="892098" y="378823"/>
            <a:ext cx="10172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American Indian &amp; Alaska (AI/AN) Student (2022-23)              State Assessment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0DB16-A997-2CAB-02CB-7D67674B797F}"/>
              </a:ext>
            </a:extLst>
          </p:cNvPr>
          <p:cNvSpPr txBox="1"/>
          <p:nvPr/>
        </p:nvSpPr>
        <p:spPr>
          <a:xfrm>
            <a:off x="457199" y="4868700"/>
            <a:ext cx="10450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*Reporting only AI/AN Non-Hispanic</a:t>
            </a:r>
          </a:p>
          <a:p>
            <a:r>
              <a:rPr lang="en-US" dirty="0"/>
              <a:t>Data Source: OSPI Report Card</a:t>
            </a:r>
          </a:p>
        </p:txBody>
      </p:sp>
    </p:spTree>
    <p:extLst>
      <p:ext uri="{BB962C8B-B14F-4D97-AF65-F5344CB8AC3E}">
        <p14:creationId xmlns:p14="http://schemas.microsoft.com/office/powerpoint/2010/main" val="15665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4;p54" descr="IndianEdweblogo2[1]">
            <a:extLst>
              <a:ext uri="{FF2B5EF4-FFF2-40B4-BE49-F238E27FC236}">
                <a16:creationId xmlns:a16="http://schemas.microsoft.com/office/drawing/2014/main" id="{3AADF85A-D67D-66F6-3357-18B84CB636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06FB09-0C28-9C29-3CEA-2199371727EC}"/>
              </a:ext>
            </a:extLst>
          </p:cNvPr>
          <p:cNvSpPr txBox="1"/>
          <p:nvPr/>
        </p:nvSpPr>
        <p:spPr>
          <a:xfrm>
            <a:off x="562607" y="568712"/>
            <a:ext cx="11270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American Indian &amp; Alaska (AI/AN) </a:t>
            </a:r>
            <a:r>
              <a:rPr lang="en-US" sz="3200"/>
              <a:t>Educator Data</a:t>
            </a:r>
            <a:endParaRPr lang="en-US" sz="3200" dirty="0"/>
          </a:p>
          <a:p>
            <a:r>
              <a:rPr lang="en-US" sz="2800" dirty="0"/>
              <a:t>First Peoples’ Language, Culture, and Oral Traditions Certificate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62D0D3-E7CE-213E-E0D9-8638B0C37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62107"/>
              </p:ext>
            </p:extLst>
          </p:nvPr>
        </p:nvGraphicFramePr>
        <p:xfrm>
          <a:off x="1713297" y="1828799"/>
          <a:ext cx="8196596" cy="3321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5187">
                  <a:extLst>
                    <a:ext uri="{9D8B030D-6E8A-4147-A177-3AD203B41FA5}">
                      <a16:colId xmlns:a16="http://schemas.microsoft.com/office/drawing/2014/main" val="3551461424"/>
                    </a:ext>
                  </a:extLst>
                </a:gridCol>
                <a:gridCol w="4501409">
                  <a:extLst>
                    <a:ext uri="{9D8B030D-6E8A-4147-A177-3AD203B41FA5}">
                      <a16:colId xmlns:a16="http://schemas.microsoft.com/office/drawing/2014/main" val="579977536"/>
                    </a:ext>
                  </a:extLst>
                </a:gridCol>
              </a:tblGrid>
              <a:tr h="364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School Year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Total FPLC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11660"/>
                  </a:ext>
                </a:extLst>
              </a:tr>
              <a:tr h="364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2022-2023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634720"/>
                  </a:ext>
                </a:extLst>
              </a:tr>
              <a:tr h="364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2021-2022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893756"/>
                  </a:ext>
                </a:extLst>
              </a:tr>
              <a:tr h="364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2020-2021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3095"/>
                  </a:ext>
                </a:extLst>
              </a:tr>
              <a:tr h="364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2019-2020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845622"/>
                  </a:ext>
                </a:extLst>
              </a:tr>
              <a:tr h="364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2018-2019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665746"/>
                  </a:ext>
                </a:extLst>
              </a:tr>
              <a:tr h="364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2017-2018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065098"/>
                  </a:ext>
                </a:extLst>
              </a:tr>
              <a:tr h="7166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Total Current Certificated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108</a:t>
                      </a: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56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5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53BE-73A5-9ACC-6DE3-F43B0D39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1742"/>
            <a:ext cx="10515600" cy="4200734"/>
          </a:xfrm>
        </p:spPr>
        <p:txBody>
          <a:bodyPr>
            <a:normAutofit fontScale="90000"/>
          </a:bodyPr>
          <a:lstStyle/>
          <a:p>
            <a:r>
              <a:rPr lang="en-US" dirty="0"/>
              <a:t>Legislative Priorities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Since Time Immemorial </a:t>
            </a:r>
            <a:br>
              <a:rPr lang="en-US" sz="4000" dirty="0"/>
            </a:br>
            <a:r>
              <a:rPr lang="en-US" sz="4000" dirty="0"/>
              <a:t>HB 1228 Dual Language &amp; Tribal Language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047-D20F-ABB2-7248-E8E05FC92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Segoe UI"/>
            </a:endParaRPr>
          </a:p>
        </p:txBody>
      </p:sp>
      <p:pic>
        <p:nvPicPr>
          <p:cNvPr id="5" name="Google Shape;424;p54" descr="IndianEdweblogo2[1]">
            <a:extLst>
              <a:ext uri="{FF2B5EF4-FFF2-40B4-BE49-F238E27FC236}">
                <a16:creationId xmlns:a16="http://schemas.microsoft.com/office/drawing/2014/main" id="{FA935073-F032-5779-E254-9B97BFF622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21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53BE-73A5-9ACC-6DE3-F43B0D39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53213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Future Themes</a:t>
            </a:r>
            <a:br>
              <a:rPr lang="en-US" dirty="0"/>
            </a:br>
            <a:r>
              <a:rPr lang="en-US" sz="4400" dirty="0"/>
              <a:t>Staffing – STEC schools</a:t>
            </a:r>
            <a:br>
              <a:rPr lang="en-US" sz="4400" dirty="0"/>
            </a:br>
            <a:r>
              <a:rPr lang="en-US" sz="4400" dirty="0"/>
              <a:t>Alignment of BIE, ONE &amp; ESD supports for STEC Schools</a:t>
            </a:r>
            <a:br>
              <a:rPr lang="en-US" sz="4400" dirty="0"/>
            </a:br>
            <a:r>
              <a:rPr lang="en-US" sz="4400" dirty="0"/>
              <a:t>Credit for cultural activities -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047-D20F-ABB2-7248-E8E05FC92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Segoe UI"/>
            </a:endParaRPr>
          </a:p>
        </p:txBody>
      </p:sp>
      <p:pic>
        <p:nvPicPr>
          <p:cNvPr id="5" name="Google Shape;424;p54" descr="IndianEdweblogo2[1]">
            <a:extLst>
              <a:ext uri="{FF2B5EF4-FFF2-40B4-BE49-F238E27FC236}">
                <a16:creationId xmlns:a16="http://schemas.microsoft.com/office/drawing/2014/main" id="{FA935073-F032-5779-E254-9B97BFF622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56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53BE-73A5-9ACC-6DE3-F43B0D39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Tribal Consultation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B047-D20F-ABB2-7248-E8E05FC92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Maxine Alex – Maxine.Alex@k12.wa.us</a:t>
            </a:r>
          </a:p>
          <a:p>
            <a:r>
              <a:rPr lang="en-US"/>
              <a:t>Tribal Consultation Program Supervisor (ONE)</a:t>
            </a:r>
            <a:endParaRPr lang="en-US">
              <a:cs typeface="Segoe UI"/>
            </a:endParaRPr>
          </a:p>
        </p:txBody>
      </p:sp>
      <p:pic>
        <p:nvPicPr>
          <p:cNvPr id="5" name="Google Shape;424;p54" descr="IndianEdweblogo2[1]">
            <a:extLst>
              <a:ext uri="{FF2B5EF4-FFF2-40B4-BE49-F238E27FC236}">
                <a16:creationId xmlns:a16="http://schemas.microsoft.com/office/drawing/2014/main" id="{FA935073-F032-5779-E254-9B97BFF622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8512" y="6089650"/>
            <a:ext cx="1671638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19210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SPI New Palette">
      <a:dk1>
        <a:srgbClr val="40403D"/>
      </a:dk1>
      <a:lt1>
        <a:srgbClr val="F7F5EB"/>
      </a:lt1>
      <a:dk2>
        <a:srgbClr val="40403D"/>
      </a:dk2>
      <a:lt2>
        <a:srgbClr val="F7F5EB"/>
      </a:lt2>
      <a:accent1>
        <a:srgbClr val="0D5761"/>
      </a:accent1>
      <a:accent2>
        <a:srgbClr val="8CB5AB"/>
      </a:accent2>
      <a:accent3>
        <a:srgbClr val="68829E"/>
      </a:accent3>
      <a:accent4>
        <a:srgbClr val="6FB5BF"/>
      </a:accent4>
      <a:accent5>
        <a:srgbClr val="626D71"/>
      </a:accent5>
      <a:accent6>
        <a:srgbClr val="68829E"/>
      </a:accent6>
      <a:hlink>
        <a:srgbClr val="68829E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2021" id="{4D9F2BF3-A7DF-41CA-92EF-EAA0B5D8D671}" vid="{8D9E45D8-B76A-40CC-AA2C-2064184B69E9}"/>
    </a:ext>
  </a:extLst>
</a:theme>
</file>

<file path=ppt/theme/theme2.xml><?xml version="1.0" encoding="utf-8"?>
<a:theme xmlns:a="http://schemas.openxmlformats.org/drawingml/2006/main" name="Content Slides">
  <a:themeElements>
    <a:clrScheme name="OSPI New Palette">
      <a:dk1>
        <a:srgbClr val="40403D"/>
      </a:dk1>
      <a:lt1>
        <a:srgbClr val="F7F5EB"/>
      </a:lt1>
      <a:dk2>
        <a:srgbClr val="40403D"/>
      </a:dk2>
      <a:lt2>
        <a:srgbClr val="F7F5EB"/>
      </a:lt2>
      <a:accent1>
        <a:srgbClr val="0D5761"/>
      </a:accent1>
      <a:accent2>
        <a:srgbClr val="8CB5AB"/>
      </a:accent2>
      <a:accent3>
        <a:srgbClr val="68829E"/>
      </a:accent3>
      <a:accent4>
        <a:srgbClr val="6FB5BF"/>
      </a:accent4>
      <a:accent5>
        <a:srgbClr val="626D71"/>
      </a:accent5>
      <a:accent6>
        <a:srgbClr val="68829E"/>
      </a:accent6>
      <a:hlink>
        <a:srgbClr val="68829E"/>
      </a:hlink>
      <a:folHlink>
        <a:srgbClr val="C490AA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2021" id="{4D9F2BF3-A7DF-41CA-92EF-EAA0B5D8D671}" vid="{9A4B9B34-A3E8-4DE4-B1C7-DF3CBFA6ACDF}"/>
    </a:ext>
  </a:extLst>
</a:theme>
</file>

<file path=ppt/theme/theme3.xml><?xml version="1.0" encoding="utf-8"?>
<a:theme xmlns:a="http://schemas.openxmlformats.org/drawingml/2006/main" name="Title Slides">
  <a:themeElements>
    <a:clrScheme name="OSPI New Palette">
      <a:dk1>
        <a:srgbClr val="40403D"/>
      </a:dk1>
      <a:lt1>
        <a:srgbClr val="F7F5EB"/>
      </a:lt1>
      <a:dk2>
        <a:srgbClr val="40403D"/>
      </a:dk2>
      <a:lt2>
        <a:srgbClr val="F7F5EB"/>
      </a:lt2>
      <a:accent1>
        <a:srgbClr val="0D5761"/>
      </a:accent1>
      <a:accent2>
        <a:srgbClr val="8CB5AB"/>
      </a:accent2>
      <a:accent3>
        <a:srgbClr val="68829E"/>
      </a:accent3>
      <a:accent4>
        <a:srgbClr val="6FB5BF"/>
      </a:accent4>
      <a:accent5>
        <a:srgbClr val="626D71"/>
      </a:accent5>
      <a:accent6>
        <a:srgbClr val="68829E"/>
      </a:accent6>
      <a:hlink>
        <a:srgbClr val="68829E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-Sage" id="{5B0AC75B-A236-4137-BDA3-EEE5F37A60D7}" vid="{5A73863C-D3AA-4209-8C17-ECC5A0B0490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4535A53BDC844FA9BEF6B04E781A41" ma:contentTypeVersion="10" ma:contentTypeDescription="Create a new document." ma:contentTypeScope="" ma:versionID="dba67ccca7b39d07612f4bea2d12c62c">
  <xsd:schema xmlns:xsd="http://www.w3.org/2001/XMLSchema" xmlns:xs="http://www.w3.org/2001/XMLSchema" xmlns:p="http://schemas.microsoft.com/office/2006/metadata/properties" xmlns:ns2="cd4fc153-aa92-49bc-919f-d466ca4d7c6e" xmlns:ns3="b2175826-a56b-4099-bde2-ea76bd02cee3" targetNamespace="http://schemas.microsoft.com/office/2006/metadata/properties" ma:root="true" ma:fieldsID="304a4295cb88f359ec60c5981089b8c7" ns2:_="" ns3:_="">
    <xsd:import namespace="cd4fc153-aa92-49bc-919f-d466ca4d7c6e"/>
    <xsd:import namespace="b2175826-a56b-4099-bde2-ea76bd02ce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fc153-aa92-49bc-919f-d466ca4d7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75826-a56b-4099-bde2-ea76bd02ce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2E2506-6F46-474D-A8B5-41AA2BE82D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74D88B-E775-4A27-B86D-F7967F4EE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fc153-aa92-49bc-919f-d466ca4d7c6e"/>
    <ds:schemaRef ds:uri="b2175826-a56b-4099-bde2-ea76bd02c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E8CD39-01C8-448B-93E4-657053375E90}">
  <ds:schemaRefs>
    <ds:schemaRef ds:uri="http://purl.org/dc/dcmitype/"/>
    <ds:schemaRef ds:uri="b2175826-a56b-4099-bde2-ea76bd02cee3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d4fc153-aa92-49bc-919f-d466ca4d7c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PowerPoint-Template-2021</Template>
  <TotalTime>49</TotalTime>
  <Words>1309</Words>
  <Application>Microsoft Office PowerPoint</Application>
  <PresentationFormat>Widescreen</PresentationFormat>
  <Paragraphs>234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Arial,Sans-Serif</vt:lpstr>
      <vt:lpstr>Calibri</vt:lpstr>
      <vt:lpstr>Courier New</vt:lpstr>
      <vt:lpstr>Segoe UI</vt:lpstr>
      <vt:lpstr>Segoe UI Semibold</vt:lpstr>
      <vt:lpstr>Wingdings</vt:lpstr>
      <vt:lpstr>Title Slides</vt:lpstr>
      <vt:lpstr>Content Slides</vt:lpstr>
      <vt:lpstr>Title Slides</vt:lpstr>
      <vt:lpstr>Centennial Accord Pre-K – 12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Legislative Priorities  Since Time Immemorial  HB 1228 Dual Language &amp; Tribal Language    </vt:lpstr>
      <vt:lpstr> Future Themes Staffing – STEC schools Alignment of BIE, ONE &amp; ESD supports for STEC Schools Credit for cultural activities -   </vt:lpstr>
      <vt:lpstr>Tribal Consultation</vt:lpstr>
      <vt:lpstr>ESSA Consultation</vt:lpstr>
      <vt:lpstr>CURRICULUM SSB5252 &amp; HB1426   </vt:lpstr>
      <vt:lpstr>Tribal Languages</vt:lpstr>
      <vt:lpstr>Resources for Tribal Languages</vt:lpstr>
      <vt:lpstr>Language and Culture Course Codes</vt:lpstr>
      <vt:lpstr>Native Educator Cultivation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OSPI PowerPoint Template</dc:title>
  <dc:subject>Brand</dc:subject>
  <dc:creator>OSPI</dc:creator>
  <cp:lastModifiedBy>Hurtado, Mystique (GOIA)</cp:lastModifiedBy>
  <cp:revision>9</cp:revision>
  <dcterms:created xsi:type="dcterms:W3CDTF">2021-04-30T15:22:26Z</dcterms:created>
  <dcterms:modified xsi:type="dcterms:W3CDTF">2023-10-30T16:18:42Z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0x010100A94535A53BDC844FA9BEF6B04E781A41</vt:lpwstr>
  </property>
  <property fmtid="{D5CDD505-2E9C-101B-9397-08002B2CF9AE}" pid="3" name="Audience">
    <vt:lpwstr>;#General;#</vt:lpwstr>
  </property>
  <property fmtid="{D5CDD505-2E9C-101B-9397-08002B2CF9AE}" pid="4" name="FileCategory">
    <vt:lpwstr>Template</vt:lpwstr>
  </property>
  <property fmtid="{D5CDD505-2E9C-101B-9397-08002B2CF9AE}" pid="5" name="FileOwner">
    <vt:lpwstr>Communications</vt:lpwstr>
  </property>
  <property fmtid="{D5CDD505-2E9C-101B-9397-08002B2CF9AE}" pid="6" name="Audience0">
    <vt:lpwstr>;#New Employees;#</vt:lpwstr>
  </property>
</Properties>
</file>