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307" r:id="rId3"/>
    <p:sldId id="3413" r:id="rId4"/>
    <p:sldId id="3411" r:id="rId5"/>
    <p:sldId id="3412" r:id="rId6"/>
    <p:sldId id="3410" r:id="rId7"/>
    <p:sldId id="3397"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3E1508-9A8B-2174-899A-CB86062BF785}" name="Witt, Ronell E. (DOC)" initials="WRE(" userId="S::rewitt@doc1.wa.gov::392353bd-1706-4278-89b7-fdd9c8cb72db" providerId="AD"/>
  <p188:author id="{0154FC18-5B75-F49B-3064-BC667CF9698C}" name="Harmony Goorley" initials="HG" userId="S::hgoorley_falconinc.com#ext#@isgnw.onmicrosoft.com::ed019443-4319-4bb5-a9e1-e9f7ad90f9ea" providerId="AD"/>
  <p188:author id="{75CFFC39-17D3-7002-ABB9-7CA6148D0208}" name="Strange, Cheryl (DOC)" initials="SC(" userId="S::cheryl.strange@doc1.wa.gov::a0527cd1-fc60-4e24-8362-2d36c8276bae" providerId="AD"/>
  <p188:author id="{358440BE-BF23-21F1-2363-D924E994988B}" name="Knudsen, Kristi L. (DOC)" initials="KKL(" userId="S::kristi.knudsen@doc1.wa.gov::8199a2de-fa63-40a4-a174-1a76fa50cc3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lark, Kelsey L. (DOC)" initials="CKL(" lastIdx="2" clrIdx="0">
    <p:extLst>
      <p:ext uri="{19B8F6BF-5375-455C-9EA6-DF929625EA0E}">
        <p15:presenceInfo xmlns:p15="http://schemas.microsoft.com/office/powerpoint/2012/main" userId="S::kelsey.clark@doc1.wa.gov::29e9b8de-8f44-432b-96a0-90eb20f9961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F3F5"/>
    <a:srgbClr val="F4F9FE"/>
    <a:srgbClr val="33CCCC"/>
    <a:srgbClr val="009999"/>
    <a:srgbClr val="0099CC"/>
    <a:srgbClr val="003399"/>
    <a:srgbClr val="9966FF"/>
    <a:srgbClr val="000066"/>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62CD59-E3BD-47B4-AC51-A08F2CEE9FD9}" v="4" dt="2023-10-28T00:12:11.5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7337" autoAdjust="0"/>
  </p:normalViewPr>
  <p:slideViewPr>
    <p:cSldViewPr snapToGrid="0">
      <p:cViewPr varScale="1">
        <p:scale>
          <a:sx n="77" d="100"/>
          <a:sy n="77" d="100"/>
        </p:scale>
        <p:origin x="1854" y="78"/>
      </p:cViewPr>
      <p:guideLst/>
    </p:cSldViewPr>
  </p:slideViewPr>
  <p:notesTextViewPr>
    <p:cViewPr>
      <p:scale>
        <a:sx n="1" d="1"/>
        <a:sy n="1" d="1"/>
      </p:scale>
      <p:origin x="0" y="0"/>
    </p:cViewPr>
  </p:notesTextViewPr>
  <p:notesViewPr>
    <p:cSldViewPr snapToGrid="0">
      <p:cViewPr>
        <p:scale>
          <a:sx n="130" d="100"/>
          <a:sy n="130" d="100"/>
        </p:scale>
        <p:origin x="1690" y="-121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44218E-3E67-4DC1-81C9-A7F10440AD99}" type="doc">
      <dgm:prSet loTypeId="urn:microsoft.com/office/officeart/2011/layout/HexagonRadial" loCatId="cycle" qsTypeId="urn:microsoft.com/office/officeart/2005/8/quickstyle/simple1" qsCatId="simple" csTypeId="urn:microsoft.com/office/officeart/2005/8/colors/accent1_4" csCatId="accent1" phldr="1"/>
      <dgm:spPr/>
      <dgm:t>
        <a:bodyPr/>
        <a:lstStyle/>
        <a:p>
          <a:endParaRPr lang="en-US"/>
        </a:p>
      </dgm:t>
    </dgm:pt>
    <dgm:pt modelId="{ACCAC9FB-2A1B-4B6B-A403-9EE33871861C}">
      <dgm:prSet phldrT="[Text]" custT="1"/>
      <dgm:spPr>
        <a:solidFill>
          <a:srgbClr val="009999"/>
        </a:solidFill>
        <a:ln>
          <a:solidFill>
            <a:srgbClr val="CC0066"/>
          </a:solidFill>
        </a:ln>
      </dgm:spPr>
      <dgm:t>
        <a:bodyPr/>
        <a:lstStyle/>
        <a:p>
          <a:r>
            <a:rPr lang="en-US" sz="2000" b="1" dirty="0">
              <a:latin typeface="Nirmala UI" panose="020B0502040204020203" pitchFamily="34" charset="0"/>
              <a:ea typeface="Nirmala UI" panose="020B0502040204020203" pitchFamily="34" charset="0"/>
              <a:cs typeface="Nirmala UI" panose="020B0502040204020203" pitchFamily="34" charset="0"/>
            </a:rPr>
            <a:t>Governor’s Call to Action Reentry 2030</a:t>
          </a:r>
        </a:p>
      </dgm:t>
    </dgm:pt>
    <dgm:pt modelId="{D36F2A81-E221-4B11-A6CF-C898E615081C}" type="parTrans" cxnId="{86257735-C837-42F3-B7AC-09EC9700ABE0}">
      <dgm:prSet/>
      <dgm:spPr/>
      <dgm:t>
        <a:bodyPr/>
        <a:lstStyle/>
        <a:p>
          <a:endParaRPr lang="en-US"/>
        </a:p>
      </dgm:t>
    </dgm:pt>
    <dgm:pt modelId="{20E3A3D3-44AD-4DA1-9728-3394C472A260}" type="sibTrans" cxnId="{86257735-C837-42F3-B7AC-09EC9700ABE0}">
      <dgm:prSet/>
      <dgm:spPr/>
      <dgm:t>
        <a:bodyPr/>
        <a:lstStyle/>
        <a:p>
          <a:endParaRPr lang="en-US"/>
        </a:p>
      </dgm:t>
    </dgm:pt>
    <dgm:pt modelId="{F70FFC4D-DC1B-4CF1-BA4F-904353F99687}">
      <dgm:prSet phldrT="[Text]" custT="1"/>
      <dgm:spPr/>
      <dgm:t>
        <a:bodyPr/>
        <a:lstStyle/>
        <a:p>
          <a:r>
            <a:rPr lang="en-US" sz="1400" dirty="0">
              <a:latin typeface="Nirmala UI" panose="020B0502040204020203" pitchFamily="34" charset="0"/>
              <a:ea typeface="Nirmala UI" panose="020B0502040204020203" pitchFamily="34" charset="0"/>
              <a:cs typeface="Nirmala UI" panose="020B0502040204020203" pitchFamily="34" charset="0"/>
            </a:rPr>
            <a:t>DOC represented at the Health Services </a:t>
          </a:r>
          <a:br>
            <a:rPr lang="en-US" sz="1400" dirty="0">
              <a:latin typeface="Nirmala UI" panose="020B0502040204020203" pitchFamily="34" charset="0"/>
              <a:ea typeface="Nirmala UI" panose="020B0502040204020203" pitchFamily="34" charset="0"/>
              <a:cs typeface="Nirmala UI" panose="020B0502040204020203" pitchFamily="34" charset="0"/>
            </a:rPr>
          </a:br>
          <a:r>
            <a:rPr lang="en-US" sz="1400" dirty="0">
              <a:latin typeface="Nirmala UI" panose="020B0502040204020203" pitchFamily="34" charset="0"/>
              <a:ea typeface="Nirmala UI" panose="020B0502040204020203" pitchFamily="34" charset="0"/>
              <a:cs typeface="Nirmala UI" panose="020B0502040204020203" pitchFamily="34" charset="0"/>
            </a:rPr>
            <a:t>Sub-Cabinet  </a:t>
          </a:r>
        </a:p>
      </dgm:t>
    </dgm:pt>
    <dgm:pt modelId="{8AB40078-1020-4E67-87A6-6A4FE60A7E80}" type="parTrans" cxnId="{C67423CF-4DC9-4471-BC13-36E39DA71746}">
      <dgm:prSet/>
      <dgm:spPr/>
      <dgm:t>
        <a:bodyPr/>
        <a:lstStyle/>
        <a:p>
          <a:endParaRPr lang="en-US"/>
        </a:p>
      </dgm:t>
    </dgm:pt>
    <dgm:pt modelId="{E04ED5C2-4CBA-4382-8491-998D71CF2D22}" type="sibTrans" cxnId="{C67423CF-4DC9-4471-BC13-36E39DA71746}">
      <dgm:prSet/>
      <dgm:spPr/>
      <dgm:t>
        <a:bodyPr/>
        <a:lstStyle/>
        <a:p>
          <a:endParaRPr lang="en-US"/>
        </a:p>
      </dgm:t>
    </dgm:pt>
    <dgm:pt modelId="{6E725B75-D5B7-4DA7-AEDA-CEEFE0CBBE3A}">
      <dgm:prSet phldrT="[Text]" custT="1"/>
      <dgm:spPr/>
      <dgm:t>
        <a:bodyPr/>
        <a:lstStyle/>
        <a:p>
          <a:r>
            <a:rPr lang="en-US" sz="1400" dirty="0">
              <a:latin typeface="Nirmala UI" panose="020B0502040204020203" pitchFamily="34" charset="0"/>
              <a:ea typeface="Nirmala UI" panose="020B0502040204020203" pitchFamily="34" charset="0"/>
              <a:cs typeface="Nirmala UI" panose="020B0502040204020203" pitchFamily="34" charset="0"/>
            </a:rPr>
            <a:t>Support and funding for other agencies to prioritize those reentering </a:t>
          </a:r>
        </a:p>
      </dgm:t>
    </dgm:pt>
    <dgm:pt modelId="{B1AF10C0-F5A1-4259-B0D5-0CB70BC8D0BC}" type="parTrans" cxnId="{B3C5D3BA-097F-4A7D-BD33-CAD0E88FD9A9}">
      <dgm:prSet/>
      <dgm:spPr/>
      <dgm:t>
        <a:bodyPr/>
        <a:lstStyle/>
        <a:p>
          <a:endParaRPr lang="en-US"/>
        </a:p>
      </dgm:t>
    </dgm:pt>
    <dgm:pt modelId="{DC5E2E41-5C12-458F-B239-DB8D1A65E854}" type="sibTrans" cxnId="{B3C5D3BA-097F-4A7D-BD33-CAD0E88FD9A9}">
      <dgm:prSet/>
      <dgm:spPr/>
      <dgm:t>
        <a:bodyPr/>
        <a:lstStyle/>
        <a:p>
          <a:endParaRPr lang="en-US"/>
        </a:p>
      </dgm:t>
    </dgm:pt>
    <dgm:pt modelId="{BDEE77D3-6C96-42B8-877D-651AFE3EE9DD}">
      <dgm:prSet phldrT="[Text]" custT="1"/>
      <dgm:spPr/>
      <dgm:t>
        <a:bodyPr/>
        <a:lstStyle/>
        <a:p>
          <a:r>
            <a:rPr lang="en-US" sz="1400" dirty="0">
              <a:latin typeface="Nirmala UI" panose="020B0502040204020203" pitchFamily="34" charset="0"/>
              <a:ea typeface="Nirmala UI" panose="020B0502040204020203" pitchFamily="34" charset="0"/>
              <a:cs typeface="Nirmala UI" panose="020B0502040204020203" pitchFamily="34" charset="0"/>
            </a:rPr>
            <a:t>Increase affordable housing </a:t>
          </a:r>
        </a:p>
      </dgm:t>
    </dgm:pt>
    <dgm:pt modelId="{F7E86EC8-DB92-4696-9941-95A09BE12666}" type="parTrans" cxnId="{412321DD-64A2-4FF7-9BB1-E36F47244FDF}">
      <dgm:prSet/>
      <dgm:spPr/>
      <dgm:t>
        <a:bodyPr/>
        <a:lstStyle/>
        <a:p>
          <a:endParaRPr lang="en-US"/>
        </a:p>
      </dgm:t>
    </dgm:pt>
    <dgm:pt modelId="{09056E71-3BE1-4AB7-80D3-329FD6DDAF54}" type="sibTrans" cxnId="{412321DD-64A2-4FF7-9BB1-E36F47244FDF}">
      <dgm:prSet/>
      <dgm:spPr/>
      <dgm:t>
        <a:bodyPr/>
        <a:lstStyle/>
        <a:p>
          <a:endParaRPr lang="en-US"/>
        </a:p>
      </dgm:t>
    </dgm:pt>
    <dgm:pt modelId="{79200D8D-95DC-44E8-8804-4A53F8034548}">
      <dgm:prSet phldrT="[Text]" custT="1"/>
      <dgm:spPr>
        <a:solidFill>
          <a:srgbClr val="8D9CCD"/>
        </a:solidFill>
      </dgm:spPr>
      <dgm:t>
        <a:bodyPr/>
        <a:lstStyle/>
        <a:p>
          <a:r>
            <a:rPr lang="en-US" sz="1400" dirty="0">
              <a:latin typeface="Nirmala UI" panose="020B0502040204020203" pitchFamily="34" charset="0"/>
              <a:ea typeface="Nirmala UI" panose="020B0502040204020203" pitchFamily="34" charset="0"/>
              <a:cs typeface="Nirmala UI" panose="020B0502040204020203" pitchFamily="34" charset="0"/>
            </a:rPr>
            <a:t>Increase jobs for formerly incarcerated and increase job readiness</a:t>
          </a:r>
        </a:p>
      </dgm:t>
    </dgm:pt>
    <dgm:pt modelId="{5FF81D8C-B63E-4BDD-AF3B-A25561A14CA6}" type="parTrans" cxnId="{EB82C919-DA82-4F4C-976B-FBA24EF71A88}">
      <dgm:prSet/>
      <dgm:spPr/>
      <dgm:t>
        <a:bodyPr/>
        <a:lstStyle/>
        <a:p>
          <a:endParaRPr lang="en-US"/>
        </a:p>
      </dgm:t>
    </dgm:pt>
    <dgm:pt modelId="{CE4468B5-4D33-4292-8EEC-E3B7C1C7CD17}" type="sibTrans" cxnId="{EB82C919-DA82-4F4C-976B-FBA24EF71A88}">
      <dgm:prSet/>
      <dgm:spPr/>
      <dgm:t>
        <a:bodyPr/>
        <a:lstStyle/>
        <a:p>
          <a:endParaRPr lang="en-US"/>
        </a:p>
      </dgm:t>
    </dgm:pt>
    <dgm:pt modelId="{AA20E8EC-5D65-4451-A100-5ECC4CEFBE18}">
      <dgm:prSet phldrT="[Text]" custT="1"/>
      <dgm:spPr/>
      <dgm:t>
        <a:bodyPr/>
        <a:lstStyle/>
        <a:p>
          <a:r>
            <a:rPr lang="en-US" sz="1400" dirty="0">
              <a:latin typeface="Nirmala UI" panose="020B0502040204020203" pitchFamily="34" charset="0"/>
              <a:ea typeface="Nirmala UI" panose="020B0502040204020203" pitchFamily="34" charset="0"/>
              <a:cs typeface="Nirmala UI" panose="020B0502040204020203" pitchFamily="34" charset="0"/>
            </a:rPr>
            <a:t>Create immediate access to substance abuse and MH treatment in the community</a:t>
          </a:r>
        </a:p>
      </dgm:t>
    </dgm:pt>
    <dgm:pt modelId="{117C3756-E08F-4EEA-9F9F-C187A87C8475}" type="parTrans" cxnId="{92005977-BAA6-48AE-9499-DB40679CAD64}">
      <dgm:prSet/>
      <dgm:spPr/>
      <dgm:t>
        <a:bodyPr/>
        <a:lstStyle/>
        <a:p>
          <a:endParaRPr lang="en-US"/>
        </a:p>
      </dgm:t>
    </dgm:pt>
    <dgm:pt modelId="{B30DD154-22EC-4C6D-869C-5D33B42D6648}" type="sibTrans" cxnId="{92005977-BAA6-48AE-9499-DB40679CAD64}">
      <dgm:prSet/>
      <dgm:spPr/>
      <dgm:t>
        <a:bodyPr/>
        <a:lstStyle/>
        <a:p>
          <a:endParaRPr lang="en-US"/>
        </a:p>
      </dgm:t>
    </dgm:pt>
    <dgm:pt modelId="{621DDC6C-3F0E-497D-A6CE-17EE21547B00}">
      <dgm:prSet phldrT="[Text]" custT="1"/>
      <dgm:spPr/>
      <dgm:t>
        <a:bodyPr/>
        <a:lstStyle/>
        <a:p>
          <a:r>
            <a:rPr lang="en-US" sz="1400" dirty="0">
              <a:latin typeface="Nirmala UI" panose="020B0502040204020203" pitchFamily="34" charset="0"/>
              <a:ea typeface="Nirmala UI" panose="020B0502040204020203" pitchFamily="34" charset="0"/>
              <a:cs typeface="Nirmala UI" panose="020B0502040204020203" pitchFamily="34" charset="0"/>
            </a:rPr>
            <a:t>HCA 1115 Waiver – access to Medicaid prior to release </a:t>
          </a:r>
        </a:p>
      </dgm:t>
    </dgm:pt>
    <dgm:pt modelId="{B096E221-DFFF-4D02-9A95-C0E309E8054F}" type="parTrans" cxnId="{6F941316-13E6-494B-97F2-40FD8C3F14ED}">
      <dgm:prSet/>
      <dgm:spPr/>
      <dgm:t>
        <a:bodyPr/>
        <a:lstStyle/>
        <a:p>
          <a:endParaRPr lang="en-US"/>
        </a:p>
      </dgm:t>
    </dgm:pt>
    <dgm:pt modelId="{1400D645-9F3D-4DC8-AC9C-C84304FE65D3}" type="sibTrans" cxnId="{6F941316-13E6-494B-97F2-40FD8C3F14ED}">
      <dgm:prSet/>
      <dgm:spPr/>
      <dgm:t>
        <a:bodyPr/>
        <a:lstStyle/>
        <a:p>
          <a:endParaRPr lang="en-US"/>
        </a:p>
      </dgm:t>
    </dgm:pt>
    <dgm:pt modelId="{A19BFE19-D709-4D9E-9AFC-15C6C71ABD98}" type="pres">
      <dgm:prSet presAssocID="{9844218E-3E67-4DC1-81C9-A7F10440AD99}" presName="Name0" presStyleCnt="0">
        <dgm:presLayoutVars>
          <dgm:chMax val="1"/>
          <dgm:chPref val="1"/>
          <dgm:dir/>
          <dgm:animOne val="branch"/>
          <dgm:animLvl val="lvl"/>
        </dgm:presLayoutVars>
      </dgm:prSet>
      <dgm:spPr/>
    </dgm:pt>
    <dgm:pt modelId="{E9D57D68-70E3-4654-B314-BBA6688B6DCD}" type="pres">
      <dgm:prSet presAssocID="{ACCAC9FB-2A1B-4B6B-A403-9EE33871861C}" presName="Parent" presStyleLbl="node0" presStyleIdx="0" presStyleCnt="1">
        <dgm:presLayoutVars>
          <dgm:chMax val="6"/>
          <dgm:chPref val="6"/>
        </dgm:presLayoutVars>
      </dgm:prSet>
      <dgm:spPr/>
    </dgm:pt>
    <dgm:pt modelId="{8706B833-0378-4C5F-9B22-4B3EA21155D3}" type="pres">
      <dgm:prSet presAssocID="{F70FFC4D-DC1B-4CF1-BA4F-904353F99687}" presName="Accent1" presStyleCnt="0"/>
      <dgm:spPr/>
    </dgm:pt>
    <dgm:pt modelId="{57E2C472-C612-4432-8768-43051C9C963A}" type="pres">
      <dgm:prSet presAssocID="{F70FFC4D-DC1B-4CF1-BA4F-904353F99687}" presName="Accent" presStyleLbl="bgShp" presStyleIdx="0" presStyleCnt="6"/>
      <dgm:spPr/>
    </dgm:pt>
    <dgm:pt modelId="{522E36C4-8270-4E32-BFB9-E187ACF79D85}" type="pres">
      <dgm:prSet presAssocID="{F70FFC4D-DC1B-4CF1-BA4F-904353F99687}" presName="Child1" presStyleLbl="node1" presStyleIdx="0" presStyleCnt="6">
        <dgm:presLayoutVars>
          <dgm:chMax val="0"/>
          <dgm:chPref val="0"/>
          <dgm:bulletEnabled val="1"/>
        </dgm:presLayoutVars>
      </dgm:prSet>
      <dgm:spPr/>
    </dgm:pt>
    <dgm:pt modelId="{12873A9C-B007-4603-93F7-81FAD213C798}" type="pres">
      <dgm:prSet presAssocID="{6E725B75-D5B7-4DA7-AEDA-CEEFE0CBBE3A}" presName="Accent2" presStyleCnt="0"/>
      <dgm:spPr/>
    </dgm:pt>
    <dgm:pt modelId="{C806A20B-4843-48AD-811D-4473B25B2521}" type="pres">
      <dgm:prSet presAssocID="{6E725B75-D5B7-4DA7-AEDA-CEEFE0CBBE3A}" presName="Accent" presStyleLbl="bgShp" presStyleIdx="1" presStyleCnt="6"/>
      <dgm:spPr/>
    </dgm:pt>
    <dgm:pt modelId="{ECF1AFA7-ACCD-4F59-B01B-E2F1106E6CF0}" type="pres">
      <dgm:prSet presAssocID="{6E725B75-D5B7-4DA7-AEDA-CEEFE0CBBE3A}" presName="Child2" presStyleLbl="node1" presStyleIdx="1" presStyleCnt="6">
        <dgm:presLayoutVars>
          <dgm:chMax val="0"/>
          <dgm:chPref val="0"/>
          <dgm:bulletEnabled val="1"/>
        </dgm:presLayoutVars>
      </dgm:prSet>
      <dgm:spPr/>
    </dgm:pt>
    <dgm:pt modelId="{DDCBBCE3-E7C9-4CCB-9407-4F203B03A2DD}" type="pres">
      <dgm:prSet presAssocID="{BDEE77D3-6C96-42B8-877D-651AFE3EE9DD}" presName="Accent3" presStyleCnt="0"/>
      <dgm:spPr/>
    </dgm:pt>
    <dgm:pt modelId="{093ABE3E-5228-49D6-863A-5C730FE4A986}" type="pres">
      <dgm:prSet presAssocID="{BDEE77D3-6C96-42B8-877D-651AFE3EE9DD}" presName="Accent" presStyleLbl="bgShp" presStyleIdx="2" presStyleCnt="6"/>
      <dgm:spPr/>
    </dgm:pt>
    <dgm:pt modelId="{A3A6BE0D-0B8B-4D04-BA18-12C761CC1FE8}" type="pres">
      <dgm:prSet presAssocID="{BDEE77D3-6C96-42B8-877D-651AFE3EE9DD}" presName="Child3" presStyleLbl="node1" presStyleIdx="2" presStyleCnt="6">
        <dgm:presLayoutVars>
          <dgm:chMax val="0"/>
          <dgm:chPref val="0"/>
          <dgm:bulletEnabled val="1"/>
        </dgm:presLayoutVars>
      </dgm:prSet>
      <dgm:spPr/>
    </dgm:pt>
    <dgm:pt modelId="{E6F6D943-C373-4B49-9F9B-2BBF32CFB834}" type="pres">
      <dgm:prSet presAssocID="{79200D8D-95DC-44E8-8804-4A53F8034548}" presName="Accent4" presStyleCnt="0"/>
      <dgm:spPr/>
    </dgm:pt>
    <dgm:pt modelId="{04185903-F851-4CD1-BBE7-B485E1CD0E04}" type="pres">
      <dgm:prSet presAssocID="{79200D8D-95DC-44E8-8804-4A53F8034548}" presName="Accent" presStyleLbl="bgShp" presStyleIdx="3" presStyleCnt="6"/>
      <dgm:spPr/>
    </dgm:pt>
    <dgm:pt modelId="{688B65C8-307A-42B1-BA69-B516120D21C7}" type="pres">
      <dgm:prSet presAssocID="{79200D8D-95DC-44E8-8804-4A53F8034548}" presName="Child4" presStyleLbl="node1" presStyleIdx="3" presStyleCnt="6">
        <dgm:presLayoutVars>
          <dgm:chMax val="0"/>
          <dgm:chPref val="0"/>
          <dgm:bulletEnabled val="1"/>
        </dgm:presLayoutVars>
      </dgm:prSet>
      <dgm:spPr/>
    </dgm:pt>
    <dgm:pt modelId="{D49681D3-31B7-4E4B-8CC4-370412FFDE95}" type="pres">
      <dgm:prSet presAssocID="{AA20E8EC-5D65-4451-A100-5ECC4CEFBE18}" presName="Accent5" presStyleCnt="0"/>
      <dgm:spPr/>
    </dgm:pt>
    <dgm:pt modelId="{895BE947-9CF0-4B6A-BC73-3852592B848B}" type="pres">
      <dgm:prSet presAssocID="{AA20E8EC-5D65-4451-A100-5ECC4CEFBE18}" presName="Accent" presStyleLbl="bgShp" presStyleIdx="4" presStyleCnt="6"/>
      <dgm:spPr/>
    </dgm:pt>
    <dgm:pt modelId="{B81723F9-0A89-4262-B54F-3CCDECBD052B}" type="pres">
      <dgm:prSet presAssocID="{AA20E8EC-5D65-4451-A100-5ECC4CEFBE18}" presName="Child5" presStyleLbl="node1" presStyleIdx="4" presStyleCnt="6">
        <dgm:presLayoutVars>
          <dgm:chMax val="0"/>
          <dgm:chPref val="0"/>
          <dgm:bulletEnabled val="1"/>
        </dgm:presLayoutVars>
      </dgm:prSet>
      <dgm:spPr/>
    </dgm:pt>
    <dgm:pt modelId="{EE02D4E6-FD8C-420E-B903-7246DDE5A624}" type="pres">
      <dgm:prSet presAssocID="{621DDC6C-3F0E-497D-A6CE-17EE21547B00}" presName="Accent6" presStyleCnt="0"/>
      <dgm:spPr/>
    </dgm:pt>
    <dgm:pt modelId="{71DE1D2F-D6B5-46D2-B9E0-9AC2F5F2705F}" type="pres">
      <dgm:prSet presAssocID="{621DDC6C-3F0E-497D-A6CE-17EE21547B00}" presName="Accent" presStyleLbl="bgShp" presStyleIdx="5" presStyleCnt="6"/>
      <dgm:spPr/>
    </dgm:pt>
    <dgm:pt modelId="{92C9276D-3DF6-4B34-9C31-AAC90F96770C}" type="pres">
      <dgm:prSet presAssocID="{621DDC6C-3F0E-497D-A6CE-17EE21547B00}" presName="Child6" presStyleLbl="node1" presStyleIdx="5" presStyleCnt="6">
        <dgm:presLayoutVars>
          <dgm:chMax val="0"/>
          <dgm:chPref val="0"/>
          <dgm:bulletEnabled val="1"/>
        </dgm:presLayoutVars>
      </dgm:prSet>
      <dgm:spPr/>
    </dgm:pt>
  </dgm:ptLst>
  <dgm:cxnLst>
    <dgm:cxn modelId="{6F941316-13E6-494B-97F2-40FD8C3F14ED}" srcId="{ACCAC9FB-2A1B-4B6B-A403-9EE33871861C}" destId="{621DDC6C-3F0E-497D-A6CE-17EE21547B00}" srcOrd="5" destOrd="0" parTransId="{B096E221-DFFF-4D02-9A95-C0E309E8054F}" sibTransId="{1400D645-9F3D-4DC8-AC9C-C84304FE65D3}"/>
    <dgm:cxn modelId="{EB82C919-DA82-4F4C-976B-FBA24EF71A88}" srcId="{ACCAC9FB-2A1B-4B6B-A403-9EE33871861C}" destId="{79200D8D-95DC-44E8-8804-4A53F8034548}" srcOrd="3" destOrd="0" parTransId="{5FF81D8C-B63E-4BDD-AF3B-A25561A14CA6}" sibTransId="{CE4468B5-4D33-4292-8EEC-E3B7C1C7CD17}"/>
    <dgm:cxn modelId="{04064F2D-DB8B-4463-9248-96ED2926086A}" type="presOf" srcId="{621DDC6C-3F0E-497D-A6CE-17EE21547B00}" destId="{92C9276D-3DF6-4B34-9C31-AAC90F96770C}" srcOrd="0" destOrd="0" presId="urn:microsoft.com/office/officeart/2011/layout/HexagonRadial"/>
    <dgm:cxn modelId="{06AA1A33-B417-48EF-898A-54502A01926B}" type="presOf" srcId="{F70FFC4D-DC1B-4CF1-BA4F-904353F99687}" destId="{522E36C4-8270-4E32-BFB9-E187ACF79D85}" srcOrd="0" destOrd="0" presId="urn:microsoft.com/office/officeart/2011/layout/HexagonRadial"/>
    <dgm:cxn modelId="{86257735-C837-42F3-B7AC-09EC9700ABE0}" srcId="{9844218E-3E67-4DC1-81C9-A7F10440AD99}" destId="{ACCAC9FB-2A1B-4B6B-A403-9EE33871861C}" srcOrd="0" destOrd="0" parTransId="{D36F2A81-E221-4B11-A6CF-C898E615081C}" sibTransId="{20E3A3D3-44AD-4DA1-9728-3394C472A260}"/>
    <dgm:cxn modelId="{19526564-2A9E-42E5-9610-8D20E0E3F457}" type="presOf" srcId="{6E725B75-D5B7-4DA7-AEDA-CEEFE0CBBE3A}" destId="{ECF1AFA7-ACCD-4F59-B01B-E2F1106E6CF0}" srcOrd="0" destOrd="0" presId="urn:microsoft.com/office/officeart/2011/layout/HexagonRadial"/>
    <dgm:cxn modelId="{5E2D6D70-E1B8-44E3-B37F-DFA051589B11}" type="presOf" srcId="{ACCAC9FB-2A1B-4B6B-A403-9EE33871861C}" destId="{E9D57D68-70E3-4654-B314-BBA6688B6DCD}" srcOrd="0" destOrd="0" presId="urn:microsoft.com/office/officeart/2011/layout/HexagonRadial"/>
    <dgm:cxn modelId="{85548C54-A0D3-41DB-A0B7-02AA31DA0B8E}" type="presOf" srcId="{9844218E-3E67-4DC1-81C9-A7F10440AD99}" destId="{A19BFE19-D709-4D9E-9AFC-15C6C71ABD98}" srcOrd="0" destOrd="0" presId="urn:microsoft.com/office/officeart/2011/layout/HexagonRadial"/>
    <dgm:cxn modelId="{92005977-BAA6-48AE-9499-DB40679CAD64}" srcId="{ACCAC9FB-2A1B-4B6B-A403-9EE33871861C}" destId="{AA20E8EC-5D65-4451-A100-5ECC4CEFBE18}" srcOrd="4" destOrd="0" parTransId="{117C3756-E08F-4EEA-9F9F-C187A87C8475}" sibTransId="{B30DD154-22EC-4C6D-869C-5D33B42D6648}"/>
    <dgm:cxn modelId="{B329A488-0759-4B9E-808A-0A44EEB38F50}" type="presOf" srcId="{79200D8D-95DC-44E8-8804-4A53F8034548}" destId="{688B65C8-307A-42B1-BA69-B516120D21C7}" srcOrd="0" destOrd="0" presId="urn:microsoft.com/office/officeart/2011/layout/HexagonRadial"/>
    <dgm:cxn modelId="{D57D388C-E916-4742-AE7A-DA80590B49D1}" type="presOf" srcId="{BDEE77D3-6C96-42B8-877D-651AFE3EE9DD}" destId="{A3A6BE0D-0B8B-4D04-BA18-12C761CC1FE8}" srcOrd="0" destOrd="0" presId="urn:microsoft.com/office/officeart/2011/layout/HexagonRadial"/>
    <dgm:cxn modelId="{D1E39BB1-3558-4376-B7F5-14554FE38F61}" type="presOf" srcId="{AA20E8EC-5D65-4451-A100-5ECC4CEFBE18}" destId="{B81723F9-0A89-4262-B54F-3CCDECBD052B}" srcOrd="0" destOrd="0" presId="urn:microsoft.com/office/officeart/2011/layout/HexagonRadial"/>
    <dgm:cxn modelId="{B3C5D3BA-097F-4A7D-BD33-CAD0E88FD9A9}" srcId="{ACCAC9FB-2A1B-4B6B-A403-9EE33871861C}" destId="{6E725B75-D5B7-4DA7-AEDA-CEEFE0CBBE3A}" srcOrd="1" destOrd="0" parTransId="{B1AF10C0-F5A1-4259-B0D5-0CB70BC8D0BC}" sibTransId="{DC5E2E41-5C12-458F-B239-DB8D1A65E854}"/>
    <dgm:cxn modelId="{C67423CF-4DC9-4471-BC13-36E39DA71746}" srcId="{ACCAC9FB-2A1B-4B6B-A403-9EE33871861C}" destId="{F70FFC4D-DC1B-4CF1-BA4F-904353F99687}" srcOrd="0" destOrd="0" parTransId="{8AB40078-1020-4E67-87A6-6A4FE60A7E80}" sibTransId="{E04ED5C2-4CBA-4382-8491-998D71CF2D22}"/>
    <dgm:cxn modelId="{412321DD-64A2-4FF7-9BB1-E36F47244FDF}" srcId="{ACCAC9FB-2A1B-4B6B-A403-9EE33871861C}" destId="{BDEE77D3-6C96-42B8-877D-651AFE3EE9DD}" srcOrd="2" destOrd="0" parTransId="{F7E86EC8-DB92-4696-9941-95A09BE12666}" sibTransId="{09056E71-3BE1-4AB7-80D3-329FD6DDAF54}"/>
    <dgm:cxn modelId="{64B94DBD-B49D-4353-A250-D170E5C5976C}" type="presParOf" srcId="{A19BFE19-D709-4D9E-9AFC-15C6C71ABD98}" destId="{E9D57D68-70E3-4654-B314-BBA6688B6DCD}" srcOrd="0" destOrd="0" presId="urn:microsoft.com/office/officeart/2011/layout/HexagonRadial"/>
    <dgm:cxn modelId="{E262F13D-842D-4FAB-A2B8-11CA4034FAC0}" type="presParOf" srcId="{A19BFE19-D709-4D9E-9AFC-15C6C71ABD98}" destId="{8706B833-0378-4C5F-9B22-4B3EA21155D3}" srcOrd="1" destOrd="0" presId="urn:microsoft.com/office/officeart/2011/layout/HexagonRadial"/>
    <dgm:cxn modelId="{15153C97-91F0-4756-8E80-6D1766E00C57}" type="presParOf" srcId="{8706B833-0378-4C5F-9B22-4B3EA21155D3}" destId="{57E2C472-C612-4432-8768-43051C9C963A}" srcOrd="0" destOrd="0" presId="urn:microsoft.com/office/officeart/2011/layout/HexagonRadial"/>
    <dgm:cxn modelId="{46624D21-49BD-4411-A6F2-95F19868107F}" type="presParOf" srcId="{A19BFE19-D709-4D9E-9AFC-15C6C71ABD98}" destId="{522E36C4-8270-4E32-BFB9-E187ACF79D85}" srcOrd="2" destOrd="0" presId="urn:microsoft.com/office/officeart/2011/layout/HexagonRadial"/>
    <dgm:cxn modelId="{32873690-48DF-4AB5-8878-C5D8E950907E}" type="presParOf" srcId="{A19BFE19-D709-4D9E-9AFC-15C6C71ABD98}" destId="{12873A9C-B007-4603-93F7-81FAD213C798}" srcOrd="3" destOrd="0" presId="urn:microsoft.com/office/officeart/2011/layout/HexagonRadial"/>
    <dgm:cxn modelId="{195EF8EC-1209-41F7-8320-DDEA79603196}" type="presParOf" srcId="{12873A9C-B007-4603-93F7-81FAD213C798}" destId="{C806A20B-4843-48AD-811D-4473B25B2521}" srcOrd="0" destOrd="0" presId="urn:microsoft.com/office/officeart/2011/layout/HexagonRadial"/>
    <dgm:cxn modelId="{A1E04001-85A7-40C8-B466-04BAFBCD8ABD}" type="presParOf" srcId="{A19BFE19-D709-4D9E-9AFC-15C6C71ABD98}" destId="{ECF1AFA7-ACCD-4F59-B01B-E2F1106E6CF0}" srcOrd="4" destOrd="0" presId="urn:microsoft.com/office/officeart/2011/layout/HexagonRadial"/>
    <dgm:cxn modelId="{D7D658F7-BE8A-4D5B-9A5C-D26A23E3E77F}" type="presParOf" srcId="{A19BFE19-D709-4D9E-9AFC-15C6C71ABD98}" destId="{DDCBBCE3-E7C9-4CCB-9407-4F203B03A2DD}" srcOrd="5" destOrd="0" presId="urn:microsoft.com/office/officeart/2011/layout/HexagonRadial"/>
    <dgm:cxn modelId="{DA3A08F0-2D7E-45BE-83C2-749A081B829E}" type="presParOf" srcId="{DDCBBCE3-E7C9-4CCB-9407-4F203B03A2DD}" destId="{093ABE3E-5228-49D6-863A-5C730FE4A986}" srcOrd="0" destOrd="0" presId="urn:microsoft.com/office/officeart/2011/layout/HexagonRadial"/>
    <dgm:cxn modelId="{B8A04413-0E09-4BBE-B0D0-C6D5CCD98525}" type="presParOf" srcId="{A19BFE19-D709-4D9E-9AFC-15C6C71ABD98}" destId="{A3A6BE0D-0B8B-4D04-BA18-12C761CC1FE8}" srcOrd="6" destOrd="0" presId="urn:microsoft.com/office/officeart/2011/layout/HexagonRadial"/>
    <dgm:cxn modelId="{6CE8CCF3-EF83-492D-A28B-1C628BA3F424}" type="presParOf" srcId="{A19BFE19-D709-4D9E-9AFC-15C6C71ABD98}" destId="{E6F6D943-C373-4B49-9F9B-2BBF32CFB834}" srcOrd="7" destOrd="0" presId="urn:microsoft.com/office/officeart/2011/layout/HexagonRadial"/>
    <dgm:cxn modelId="{B7743468-C9AF-45D9-9B70-421C40ACAE95}" type="presParOf" srcId="{E6F6D943-C373-4B49-9F9B-2BBF32CFB834}" destId="{04185903-F851-4CD1-BBE7-B485E1CD0E04}" srcOrd="0" destOrd="0" presId="urn:microsoft.com/office/officeart/2011/layout/HexagonRadial"/>
    <dgm:cxn modelId="{1F851FDB-9682-45E7-AAC5-F9C67ED642A4}" type="presParOf" srcId="{A19BFE19-D709-4D9E-9AFC-15C6C71ABD98}" destId="{688B65C8-307A-42B1-BA69-B516120D21C7}" srcOrd="8" destOrd="0" presId="urn:microsoft.com/office/officeart/2011/layout/HexagonRadial"/>
    <dgm:cxn modelId="{A15FBE6E-BCA2-4608-BB46-5AD9A887AE2E}" type="presParOf" srcId="{A19BFE19-D709-4D9E-9AFC-15C6C71ABD98}" destId="{D49681D3-31B7-4E4B-8CC4-370412FFDE95}" srcOrd="9" destOrd="0" presId="urn:microsoft.com/office/officeart/2011/layout/HexagonRadial"/>
    <dgm:cxn modelId="{452C8775-5EF3-4934-82E2-29093DBFC65C}" type="presParOf" srcId="{D49681D3-31B7-4E4B-8CC4-370412FFDE95}" destId="{895BE947-9CF0-4B6A-BC73-3852592B848B}" srcOrd="0" destOrd="0" presId="urn:microsoft.com/office/officeart/2011/layout/HexagonRadial"/>
    <dgm:cxn modelId="{94AFBC04-3F5E-4593-97DA-BD70BCE0B681}" type="presParOf" srcId="{A19BFE19-D709-4D9E-9AFC-15C6C71ABD98}" destId="{B81723F9-0A89-4262-B54F-3CCDECBD052B}" srcOrd="10" destOrd="0" presId="urn:microsoft.com/office/officeart/2011/layout/HexagonRadial"/>
    <dgm:cxn modelId="{7BE2DD40-D7EF-493C-861C-495A2519131B}" type="presParOf" srcId="{A19BFE19-D709-4D9E-9AFC-15C6C71ABD98}" destId="{EE02D4E6-FD8C-420E-B903-7246DDE5A624}" srcOrd="11" destOrd="0" presId="urn:microsoft.com/office/officeart/2011/layout/HexagonRadial"/>
    <dgm:cxn modelId="{4468C4EB-DE34-482D-AAE5-9D2710C900A9}" type="presParOf" srcId="{EE02D4E6-FD8C-420E-B903-7246DDE5A624}" destId="{71DE1D2F-D6B5-46D2-B9E0-9AC2F5F2705F}" srcOrd="0" destOrd="0" presId="urn:microsoft.com/office/officeart/2011/layout/HexagonRadial"/>
    <dgm:cxn modelId="{CA003A27-1543-47E8-812B-6C7A3C610023}" type="presParOf" srcId="{A19BFE19-D709-4D9E-9AFC-15C6C71ABD98}" destId="{92C9276D-3DF6-4B34-9C31-AAC90F96770C}"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588B0BD-D619-4AD6-9664-F2F105EF20CF}"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7AD93D1D-6943-4834-9AC3-251F863E85C9}">
      <dgm:prSet phldrT="[Text]" custT="1"/>
      <dgm:spPr>
        <a:ln w="19050"/>
      </dgm:spPr>
      <dgm:t>
        <a:bodyPr/>
        <a:lstStyle/>
        <a:p>
          <a:pPr>
            <a:buNone/>
          </a:pPr>
          <a:r>
            <a:rPr lang="en-US" sz="1400" b="1" kern="1200" dirty="0">
              <a:latin typeface="Nirmala UI" panose="020B0502040204020203" pitchFamily="34" charset="0"/>
              <a:ea typeface="Nirmala UI" panose="020B0502040204020203" pitchFamily="34" charset="0"/>
              <a:cs typeface="Nirmala UI" panose="020B0502040204020203" pitchFamily="34" charset="0"/>
            </a:rPr>
            <a:t>State Boards &amp; Councils </a:t>
          </a:r>
        </a:p>
      </dgm:t>
    </dgm:pt>
    <dgm:pt modelId="{760D31D1-82D8-4836-9435-3CBB2A26A6E8}" type="parTrans" cxnId="{542D84DB-85CF-45A0-8CE2-5A5F8AFBD35D}">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02F959F5-E448-49E4-802F-1A08B5D7D467}" type="sibTrans" cxnId="{542D84DB-85CF-45A0-8CE2-5A5F8AFBD35D}">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1BBCE2E6-FAB1-4613-82F6-0B1115F4348E}">
      <dgm:prSet phldrT="[Text]" custT="1"/>
      <dgm:spPr>
        <a:ln w="19050"/>
      </dgm:spPr>
      <dgm:t>
        <a:bodyPr/>
        <a:lstStyle/>
        <a:p>
          <a:pPr>
            <a:buFont typeface="Arial" panose="020B0604020202020204" pitchFamily="34" charset="0"/>
            <a:buChar char="•"/>
          </a:pPr>
          <a:r>
            <a:rPr lang="en-US" sz="1200" b="1" dirty="0">
              <a:latin typeface="Nirmala UI" panose="020B0502040204020203" pitchFamily="34" charset="0"/>
              <a:ea typeface="Nirmala UI" panose="020B0502040204020203" pitchFamily="34" charset="0"/>
              <a:cs typeface="Nirmala UI" panose="020B0502040204020203" pitchFamily="34" charset="0"/>
            </a:rPr>
            <a:t>CI Advisory Committee</a:t>
          </a:r>
        </a:p>
      </dgm:t>
    </dgm:pt>
    <dgm:pt modelId="{47655B51-92D8-4703-9A35-23B3117F599A}" type="parTrans" cxnId="{0F6C1029-15C1-43DE-B5F0-98285D89C996}">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2C5824F5-A267-4BBB-9CD1-BE560F714D32}" type="sibTrans" cxnId="{0F6C1029-15C1-43DE-B5F0-98285D89C996}">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E3D279C5-B4CE-49D6-A373-6EBD5C8683CD}">
      <dgm:prSet phldrT="[Text]" custT="1"/>
      <dgm:spPr>
        <a:ln w="19050"/>
      </dgm:spPr>
      <dgm:t>
        <a:bodyPr/>
        <a:lstStyle/>
        <a:p>
          <a:pPr>
            <a:tabLst>
              <a:tab pos="1198563" algn="l"/>
            </a:tabLst>
          </a:pPr>
          <a:r>
            <a:rPr lang="en-US" sz="1400" b="1" dirty="0">
              <a:latin typeface="Nirmala UI" panose="020B0502040204020203" pitchFamily="34" charset="0"/>
              <a:ea typeface="Nirmala UI" panose="020B0502040204020203" pitchFamily="34" charset="0"/>
              <a:cs typeface="Nirmala UI" panose="020B0502040204020203" pitchFamily="34" charset="0"/>
            </a:rPr>
            <a:t>Separately Elected </a:t>
          </a:r>
        </a:p>
      </dgm:t>
    </dgm:pt>
    <dgm:pt modelId="{2447D46E-D4BF-40DA-B193-9FF0CB13DEFB}" type="parTrans" cxnId="{43832E3B-C3FA-40CB-9353-6167F7ABFFC4}">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7A469EEF-8ACE-4976-8A8E-46744485405A}" type="sibTrans" cxnId="{43832E3B-C3FA-40CB-9353-6167F7ABFFC4}">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654AB989-52B1-427F-B223-E514608B237D}">
      <dgm:prSet phldrT="[Text]" custT="1"/>
      <dgm:spPr>
        <a:ln w="19050"/>
      </dgm:spPr>
      <dgm:t>
        <a:bodyPr/>
        <a:lstStyle/>
        <a:p>
          <a:r>
            <a:rPr lang="en-US" sz="1400" b="1" dirty="0">
              <a:latin typeface="Nirmala UI" panose="020B0502040204020203" pitchFamily="34" charset="0"/>
              <a:ea typeface="Nirmala UI" panose="020B0502040204020203" pitchFamily="34" charset="0"/>
              <a:cs typeface="Nirmala UI" panose="020B0502040204020203" pitchFamily="34" charset="0"/>
            </a:rPr>
            <a:t>State Agencies </a:t>
          </a:r>
        </a:p>
      </dgm:t>
    </dgm:pt>
    <dgm:pt modelId="{77472E98-8A2F-4DAD-B657-9679BB0C7061}" type="parTrans" cxnId="{2903633E-6524-4174-A1E3-29911CB47876}">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1ACB3085-ECC6-4132-8847-4A69F8227B1D}" type="sibTrans" cxnId="{2903633E-6524-4174-A1E3-29911CB47876}">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4F735E8B-D530-486E-9DED-3D35D43EDDB5}">
      <dgm:prSet phldrT="[Text]" custT="1"/>
      <dgm:spPr>
        <a:ln w="19050"/>
      </dgm:spPr>
      <dgm:t>
        <a:bodyPr/>
        <a:lstStyle/>
        <a:p>
          <a:pPr>
            <a:spcAft>
              <a:spcPts val="250"/>
            </a:spcAft>
            <a:buFont typeface="Arial" panose="020B0604020202020204" pitchFamily="34" charset="0"/>
            <a:buChar char="•"/>
          </a:pPr>
          <a:r>
            <a:rPr lang="en-US" sz="1200" b="1" dirty="0">
              <a:latin typeface="Nirmala UI" panose="020B0502040204020203" pitchFamily="34" charset="0"/>
              <a:ea typeface="Nirmala UI" panose="020B0502040204020203" pitchFamily="34" charset="0"/>
              <a:cs typeface="Nirmala UI" panose="020B0502040204020203" pitchFamily="34" charset="0"/>
            </a:rPr>
            <a:t>Dept of Children, Youth, &amp; Families</a:t>
          </a:r>
        </a:p>
      </dgm:t>
    </dgm:pt>
    <dgm:pt modelId="{9947ACD7-0F74-45C7-84E4-18E5DF389343}" type="sibTrans" cxnId="{A4FE618B-5E6D-4E88-9D6B-13AC72E3A5AC}">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77B2FDFE-20AF-46BE-90E3-CFE5117101D0}" type="parTrans" cxnId="{A4FE618B-5E6D-4E88-9D6B-13AC72E3A5AC}">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10F18866-7E92-4CD3-B158-C4D1C10C6C81}">
      <dgm:prSet custT="1"/>
      <dgm:spPr>
        <a:ln w="19050"/>
      </dgm:spPr>
      <dgm:t>
        <a:bodyPr/>
        <a:lstStyle/>
        <a:p>
          <a:pPr>
            <a:spcAft>
              <a:spcPts val="250"/>
            </a:spcAft>
          </a:pPr>
          <a:r>
            <a:rPr lang="en-US" sz="1200" b="1" dirty="0">
              <a:latin typeface="Nirmala UI" panose="020B0502040204020203" pitchFamily="34" charset="0"/>
              <a:ea typeface="Nirmala UI" panose="020B0502040204020203" pitchFamily="34" charset="0"/>
              <a:cs typeface="Nirmala UI" panose="020B0502040204020203" pitchFamily="34" charset="0"/>
            </a:rPr>
            <a:t>Dept of Commerce </a:t>
          </a:r>
        </a:p>
      </dgm:t>
    </dgm:pt>
    <dgm:pt modelId="{CAA5CF63-1DF5-49B7-B06E-43EA61C2AB6C}" type="parTrans" cxnId="{360514F8-F32B-491E-BC0A-932090C2708B}">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8CB2AB7A-266A-459E-A4CD-F1F11ED07CC0}" type="sibTrans" cxnId="{360514F8-F32B-491E-BC0A-932090C2708B}">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2F583614-49F5-45F1-B778-B0E17530683E}">
      <dgm:prSet custT="1"/>
      <dgm:spPr>
        <a:ln w="19050"/>
      </dgm:spPr>
      <dgm:t>
        <a:bodyPr/>
        <a:lstStyle/>
        <a:p>
          <a:pPr>
            <a:spcAft>
              <a:spcPts val="250"/>
            </a:spcAft>
          </a:pPr>
          <a:r>
            <a:rPr lang="en-US" sz="1200" b="1" dirty="0">
              <a:latin typeface="Nirmala UI" panose="020B0502040204020203" pitchFamily="34" charset="0"/>
              <a:ea typeface="Nirmala UI" panose="020B0502040204020203" pitchFamily="34" charset="0"/>
              <a:cs typeface="Nirmala UI" panose="020B0502040204020203" pitchFamily="34" charset="0"/>
            </a:rPr>
            <a:t>Dept of Ecology </a:t>
          </a:r>
        </a:p>
      </dgm:t>
    </dgm:pt>
    <dgm:pt modelId="{5632E67B-27D7-49AD-844A-14D0EE18F998}" type="parTrans" cxnId="{40EC37EE-D84A-44E9-B5D3-0B4FFC0FFA2C}">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B7FDBE5F-3E8E-4DD0-88B9-FDDFF53D28EB}" type="sibTrans" cxnId="{40EC37EE-D84A-44E9-B5D3-0B4FFC0FFA2C}">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0161CDA4-FB26-4948-8CCD-9F9B03F7B5C8}">
      <dgm:prSet custT="1"/>
      <dgm:spPr>
        <a:ln w="19050"/>
      </dgm:spPr>
      <dgm:t>
        <a:bodyPr/>
        <a:lstStyle/>
        <a:p>
          <a:pPr>
            <a:spcAft>
              <a:spcPts val="250"/>
            </a:spcAft>
          </a:pPr>
          <a:r>
            <a:rPr lang="en-US" sz="1200" b="1" dirty="0">
              <a:latin typeface="Nirmala UI" panose="020B0502040204020203" pitchFamily="34" charset="0"/>
              <a:ea typeface="Nirmala UI" panose="020B0502040204020203" pitchFamily="34" charset="0"/>
              <a:cs typeface="Nirmala UI" panose="020B0502040204020203" pitchFamily="34" charset="0"/>
            </a:rPr>
            <a:t>Dept of Health</a:t>
          </a:r>
        </a:p>
      </dgm:t>
    </dgm:pt>
    <dgm:pt modelId="{B4EE24C3-85DE-48DF-AF99-B0DE072842C3}" type="parTrans" cxnId="{1CC67C41-351F-4937-BE0C-8424083AD6F7}">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19B42286-760F-4ABE-B9AD-7BB502FD9204}" type="sibTrans" cxnId="{1CC67C41-351F-4937-BE0C-8424083AD6F7}">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77774108-33DF-402A-A44D-02E342B716F4}">
      <dgm:prSet custT="1"/>
      <dgm:spPr>
        <a:ln w="19050"/>
      </dgm:spPr>
      <dgm:t>
        <a:bodyPr/>
        <a:lstStyle/>
        <a:p>
          <a:pPr>
            <a:spcAft>
              <a:spcPts val="250"/>
            </a:spcAft>
          </a:pPr>
          <a:r>
            <a:rPr lang="en-US" sz="1200" b="1" dirty="0">
              <a:latin typeface="Nirmala UI" panose="020B0502040204020203" pitchFamily="34" charset="0"/>
              <a:ea typeface="Nirmala UI" panose="020B0502040204020203" pitchFamily="34" charset="0"/>
              <a:cs typeface="Nirmala UI" panose="020B0502040204020203" pitchFamily="34" charset="0"/>
            </a:rPr>
            <a:t>Dept of Licensing</a:t>
          </a:r>
        </a:p>
      </dgm:t>
    </dgm:pt>
    <dgm:pt modelId="{8873DD90-2CE4-40DA-807F-BC9FDC56997A}" type="parTrans" cxnId="{A4B54378-ABE6-4864-AD24-034B8B3C99BB}">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A2FEF841-4ED7-44D8-A8F4-741FB8AC70D0}" type="sibTrans" cxnId="{A4B54378-ABE6-4864-AD24-034B8B3C99BB}">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2BDA864D-16D6-4965-A51A-B371F47D468C}">
      <dgm:prSet custT="1"/>
      <dgm:spPr>
        <a:ln w="19050"/>
      </dgm:spPr>
      <dgm:t>
        <a:bodyPr/>
        <a:lstStyle/>
        <a:p>
          <a:pPr>
            <a:spcAft>
              <a:spcPts val="250"/>
            </a:spcAft>
          </a:pPr>
          <a:r>
            <a:rPr lang="en-US" sz="1200" b="1" dirty="0">
              <a:latin typeface="Nirmala UI" panose="020B0502040204020203" pitchFamily="34" charset="0"/>
              <a:ea typeface="Nirmala UI" panose="020B0502040204020203" pitchFamily="34" charset="0"/>
              <a:cs typeface="Nirmala UI" panose="020B0502040204020203" pitchFamily="34" charset="0"/>
            </a:rPr>
            <a:t>Dept of Social &amp; Health Services </a:t>
          </a:r>
        </a:p>
      </dgm:t>
    </dgm:pt>
    <dgm:pt modelId="{2102CEB9-FF99-4381-917F-90C05FD1D31A}" type="parTrans" cxnId="{CC4F1B1F-8C49-4C13-B800-94604A595D47}">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DF04ECB8-9162-4304-BDDC-9988EFA90B88}" type="sibTrans" cxnId="{CC4F1B1F-8C49-4C13-B800-94604A595D47}">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E8CD893E-7751-4559-9673-B1D67A964544}">
      <dgm:prSet custT="1"/>
      <dgm:spPr>
        <a:ln w="19050"/>
      </dgm:spPr>
      <dgm:t>
        <a:bodyPr/>
        <a:lstStyle/>
        <a:p>
          <a:pPr>
            <a:spcAft>
              <a:spcPts val="250"/>
            </a:spcAft>
          </a:pPr>
          <a:r>
            <a:rPr lang="en-US" sz="1200" b="1" dirty="0">
              <a:latin typeface="Nirmala UI" panose="020B0502040204020203" pitchFamily="34" charset="0"/>
              <a:ea typeface="Nirmala UI" panose="020B0502040204020203" pitchFamily="34" charset="0"/>
              <a:cs typeface="Nirmala UI" panose="020B0502040204020203" pitchFamily="34" charset="0"/>
            </a:rPr>
            <a:t>Dept of Transportation</a:t>
          </a:r>
        </a:p>
      </dgm:t>
    </dgm:pt>
    <dgm:pt modelId="{4B561AAF-D0A9-4616-B156-931FCF4CD8D3}" type="parTrans" cxnId="{864A22C3-204C-4889-B62C-3E734CB327F7}">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4BE350E8-B453-44DE-BB18-3DC8F468B3F8}" type="sibTrans" cxnId="{864A22C3-204C-4889-B62C-3E734CB327F7}">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5EE9956C-8B04-4855-A36B-E0A6917D395F}">
      <dgm:prSet custT="1"/>
      <dgm:spPr>
        <a:ln w="19050"/>
      </dgm:spPr>
      <dgm:t>
        <a:bodyPr/>
        <a:lstStyle/>
        <a:p>
          <a:pPr>
            <a:spcAft>
              <a:spcPts val="250"/>
            </a:spcAft>
          </a:pPr>
          <a:r>
            <a:rPr lang="en-US" sz="1200" b="1" dirty="0">
              <a:latin typeface="Nirmala UI" panose="020B0502040204020203" pitchFamily="34" charset="0"/>
              <a:ea typeface="Nirmala UI" panose="020B0502040204020203" pitchFamily="34" charset="0"/>
              <a:cs typeface="Nirmala UI" panose="020B0502040204020203" pitchFamily="34" charset="0"/>
            </a:rPr>
            <a:t>Employment Security Dept</a:t>
          </a:r>
        </a:p>
      </dgm:t>
    </dgm:pt>
    <dgm:pt modelId="{D8D99D7F-00AC-4E55-99A4-6920AA6FF758}" type="parTrans" cxnId="{C0F6C407-E9A2-4727-9CE8-7E17621A8E66}">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F091835B-42C4-42EE-ABA6-78BE11F46DCB}" type="sibTrans" cxnId="{C0F6C407-E9A2-4727-9CE8-7E17621A8E66}">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ECB8B7B4-D4DD-4DBD-8233-0CA73061F4AF}">
      <dgm:prSet custT="1"/>
      <dgm:spPr>
        <a:ln w="19050"/>
      </dgm:spPr>
      <dgm:t>
        <a:bodyPr/>
        <a:lstStyle/>
        <a:p>
          <a:pPr>
            <a:spcAft>
              <a:spcPts val="250"/>
            </a:spcAft>
          </a:pPr>
          <a:r>
            <a:rPr lang="en-US" sz="1200" b="1" dirty="0">
              <a:latin typeface="Nirmala UI" panose="020B0502040204020203" pitchFamily="34" charset="0"/>
              <a:ea typeface="Nirmala UI" panose="020B0502040204020203" pitchFamily="34" charset="0"/>
              <a:cs typeface="Nirmala UI" panose="020B0502040204020203" pitchFamily="34" charset="0"/>
            </a:rPr>
            <a:t>Health Care Authority </a:t>
          </a:r>
        </a:p>
      </dgm:t>
    </dgm:pt>
    <dgm:pt modelId="{620887BA-C362-4FED-BCBC-FA1322BC3388}" type="parTrans" cxnId="{F2D4E75F-FB36-4AA6-A0C3-BD076F9257D7}">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2ACD460C-01B4-4C54-A1A2-44E9ECCD8F7C}" type="sibTrans" cxnId="{F2D4E75F-FB36-4AA6-A0C3-BD076F9257D7}">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6C43CAFE-D3E6-4399-A26C-CAC2F0B0C45F}">
      <dgm:prSet custT="1"/>
      <dgm:spPr>
        <a:ln w="19050"/>
      </dgm:spPr>
      <dgm:t>
        <a:bodyPr/>
        <a:lstStyle/>
        <a:p>
          <a:pPr>
            <a:spcAft>
              <a:spcPts val="250"/>
            </a:spcAft>
          </a:pPr>
          <a:r>
            <a:rPr lang="en-US" sz="1200" b="1" dirty="0">
              <a:latin typeface="Nirmala UI" panose="020B0502040204020203" pitchFamily="34" charset="0"/>
              <a:ea typeface="Nirmala UI" panose="020B0502040204020203" pitchFamily="34" charset="0"/>
              <a:cs typeface="Nirmala UI" panose="020B0502040204020203" pitchFamily="34" charset="0"/>
            </a:rPr>
            <a:t>WA Dept of Veterans Affairs </a:t>
          </a:r>
        </a:p>
      </dgm:t>
    </dgm:pt>
    <dgm:pt modelId="{4A8BD81C-BE61-447B-AA47-8827E601202D}" type="parTrans" cxnId="{BB1047CD-974F-4FB3-88BB-1F4557FCDB58}">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E5488814-A43B-4836-8F51-7866446D007B}" type="sibTrans" cxnId="{BB1047CD-974F-4FB3-88BB-1F4557FCDB58}">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6BFA6C85-2C22-4CA2-A21E-E6D543CF83F5}">
      <dgm:prSet custT="1"/>
      <dgm:spPr>
        <a:ln w="19050"/>
      </dgm:spPr>
      <dgm:t>
        <a:bodyPr/>
        <a:lstStyle/>
        <a:p>
          <a:pPr>
            <a:spcAft>
              <a:spcPts val="250"/>
            </a:spcAft>
          </a:pPr>
          <a:r>
            <a:rPr lang="en-US" sz="1200" b="1" dirty="0">
              <a:latin typeface="Nirmala UI" panose="020B0502040204020203" pitchFamily="34" charset="0"/>
              <a:ea typeface="Nirmala UI" panose="020B0502040204020203" pitchFamily="34" charset="0"/>
              <a:cs typeface="Nirmala UI" panose="020B0502040204020203" pitchFamily="34" charset="0"/>
            </a:rPr>
            <a:t>Washington Student Achievement Council (WSAC) </a:t>
          </a:r>
        </a:p>
      </dgm:t>
    </dgm:pt>
    <dgm:pt modelId="{736B106C-0454-4992-9613-8A7E6CE25C4A}" type="parTrans" cxnId="{BEC01050-BDD3-4F54-836F-0F5C81217EAB}">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ECE955DD-7B93-41F8-8598-1CEEA2CC0DD5}" type="sibTrans" cxnId="{BEC01050-BDD3-4F54-836F-0F5C81217EAB}">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A7F0D2BF-1A30-44A4-A990-4B48B08FC51F}">
      <dgm:prSet custT="1"/>
      <dgm:spPr>
        <a:ln w="19050"/>
      </dgm:spPr>
      <dgm:t>
        <a:bodyPr/>
        <a:lstStyle/>
        <a:p>
          <a:r>
            <a:rPr lang="en-US" sz="1200" b="1" dirty="0">
              <a:latin typeface="Nirmala UI" panose="020B0502040204020203" pitchFamily="34" charset="0"/>
              <a:ea typeface="Nirmala UI" panose="020B0502040204020203" pitchFamily="34" charset="0"/>
              <a:cs typeface="Nirmala UI" panose="020B0502040204020203" pitchFamily="34" charset="0"/>
            </a:rPr>
            <a:t>Indeterminate Sentence Review Board</a:t>
          </a:r>
        </a:p>
      </dgm:t>
    </dgm:pt>
    <dgm:pt modelId="{14726736-39DD-427C-A534-F023A918B1A6}" type="parTrans" cxnId="{43C38B24-68CF-4AA7-AE1D-9C315DA15274}">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88A9E470-6637-4E13-AB04-4A2218D48928}" type="sibTrans" cxnId="{43C38B24-68CF-4AA7-AE1D-9C315DA15274}">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3C42BFF6-4803-42D9-A530-B4ECC6FE4A39}">
      <dgm:prSet custT="1"/>
      <dgm:spPr>
        <a:ln w="19050"/>
      </dgm:spPr>
      <dgm:t>
        <a:bodyPr/>
        <a:lstStyle/>
        <a:p>
          <a:r>
            <a:rPr lang="en-US" sz="1200" b="1" dirty="0">
              <a:latin typeface="Nirmala UI" panose="020B0502040204020203" pitchFamily="34" charset="0"/>
              <a:ea typeface="Nirmala UI" panose="020B0502040204020203" pitchFamily="34" charset="0"/>
              <a:cs typeface="Nirmala UI" panose="020B0502040204020203" pitchFamily="34" charset="0"/>
            </a:rPr>
            <a:t>State Board of Technical &amp; Community Colleges</a:t>
          </a:r>
        </a:p>
      </dgm:t>
    </dgm:pt>
    <dgm:pt modelId="{59B804E9-FBC4-4FBD-9C86-E47886F1DD0B}" type="parTrans" cxnId="{55EDFEF4-CFF8-40D0-A8B2-73BB5FD0C624}">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904BE828-E530-43DD-BBAF-3CEA6F5EF458}" type="sibTrans" cxnId="{55EDFEF4-CFF8-40D0-A8B2-73BB5FD0C624}">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2F39E855-8387-4190-8F35-B1CA79ABA7FC}">
      <dgm:prSet custT="1"/>
      <dgm:spPr>
        <a:ln w="19050"/>
      </dgm:spPr>
      <dgm:t>
        <a:bodyPr/>
        <a:lstStyle/>
        <a:p>
          <a:r>
            <a:rPr lang="en-US" sz="1200" b="1" dirty="0">
              <a:latin typeface="Nirmala UI" panose="020B0502040204020203" pitchFamily="34" charset="0"/>
              <a:ea typeface="Nirmala UI" panose="020B0502040204020203" pitchFamily="34" charset="0"/>
              <a:cs typeface="Nirmala UI" panose="020B0502040204020203" pitchFamily="34" charset="0"/>
            </a:rPr>
            <a:t>Statewide Family Council </a:t>
          </a:r>
        </a:p>
      </dgm:t>
    </dgm:pt>
    <dgm:pt modelId="{933CD82F-B0B2-4A78-AAB1-0B9B4BFE60EC}" type="parTrans" cxnId="{E9FF4C38-E229-4462-B514-B01E330F8579}">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D3E6D843-FB97-4697-BBB3-7E66415B20AB}" type="sibTrans" cxnId="{E9FF4C38-E229-4462-B514-B01E330F8579}">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564A7C24-C68F-4228-90B3-73A79BBE62DC}">
      <dgm:prSet custT="1"/>
      <dgm:spPr>
        <a:ln w="19050"/>
      </dgm:spPr>
      <dgm:t>
        <a:bodyPr/>
        <a:lstStyle/>
        <a:p>
          <a:r>
            <a:rPr lang="en-US" sz="1200" b="1" dirty="0">
              <a:latin typeface="Nirmala UI" panose="020B0502040204020203" pitchFamily="34" charset="0"/>
              <a:ea typeface="Nirmala UI" panose="020B0502040204020203" pitchFamily="34" charset="0"/>
              <a:cs typeface="Nirmala UI" panose="020B0502040204020203" pitchFamily="34" charset="0"/>
            </a:rPr>
            <a:t>Statewide Reentry Council </a:t>
          </a:r>
        </a:p>
      </dgm:t>
    </dgm:pt>
    <dgm:pt modelId="{61EED9B7-D212-4504-B266-A0B3845E162F}" type="parTrans" cxnId="{4F522872-992B-4F46-B5AA-A4472EBA2AF9}">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5FFD1D3C-8C56-4627-93D6-B67FB19D359D}" type="sibTrans" cxnId="{4F522872-992B-4F46-B5AA-A4472EBA2AF9}">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CD1314CE-051C-4C85-AC70-C597253C514A}">
      <dgm:prSet custT="1"/>
      <dgm:spPr>
        <a:ln w="19050"/>
      </dgm:spPr>
      <dgm:t>
        <a:bodyPr/>
        <a:lstStyle/>
        <a:p>
          <a:r>
            <a:rPr lang="en-US" sz="1400" b="1" dirty="0">
              <a:latin typeface="Nirmala UI" panose="020B0502040204020203" pitchFamily="34" charset="0"/>
              <a:ea typeface="Nirmala UI" panose="020B0502040204020203" pitchFamily="34" charset="0"/>
              <a:cs typeface="Nirmala UI" panose="020B0502040204020203" pitchFamily="34" charset="0"/>
            </a:rPr>
            <a:t>Federal Partners </a:t>
          </a:r>
        </a:p>
      </dgm:t>
    </dgm:pt>
    <dgm:pt modelId="{30081D17-A6D6-4589-9D55-2AF93FB2D716}" type="parTrans" cxnId="{A7087EDB-ACA5-4266-B3F4-7200994698E6}">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EA42C889-C812-45A1-85C8-FE698C79B7D1}" type="sibTrans" cxnId="{A7087EDB-ACA5-4266-B3F4-7200994698E6}">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64557579-E8E7-474D-AECB-E86B33CFB7F8}">
      <dgm:prSet custT="1"/>
      <dgm:spPr>
        <a:ln w="19050"/>
      </dgm:spPr>
      <dgm:t>
        <a:bodyPr/>
        <a:lstStyle/>
        <a:p>
          <a:r>
            <a:rPr lang="en-US" sz="1400" b="1" kern="1200" dirty="0">
              <a:latin typeface="Nirmala UI" panose="020B0502040204020203" pitchFamily="34" charset="0"/>
              <a:ea typeface="Nirmala UI" panose="020B0502040204020203" pitchFamily="34" charset="0"/>
              <a:cs typeface="Nirmala UI" panose="020B0502040204020203" pitchFamily="34" charset="0"/>
            </a:rPr>
            <a:t>Community Partnerships </a:t>
          </a:r>
        </a:p>
      </dgm:t>
    </dgm:pt>
    <dgm:pt modelId="{99678ACC-FBC4-4D24-A1DF-8DCCCFBC8EE3}" type="parTrans" cxnId="{7DF7370B-165B-496D-8031-1A2E1E8B29EA}">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B80337BA-DBA5-4292-9E24-ACEDE59A4BA1}" type="sibTrans" cxnId="{7DF7370B-165B-496D-8031-1A2E1E8B29EA}">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ADC1AA01-7E26-4992-8637-8B66A49D717F}">
      <dgm:prSet custT="1"/>
      <dgm:spPr>
        <a:ln w="19050"/>
      </dgm:spPr>
      <dgm:t>
        <a:bodyPr/>
        <a:lstStyle/>
        <a:p>
          <a:pPr>
            <a:buFont typeface="Arial" panose="020B0604020202020204" pitchFamily="34" charset="0"/>
            <a:buChar char="•"/>
          </a:pPr>
          <a:r>
            <a:rPr lang="en-US" sz="1200" b="1" dirty="0">
              <a:latin typeface="Nirmala UI" panose="020B0502040204020203" pitchFamily="34" charset="0"/>
              <a:ea typeface="Nirmala UI" panose="020B0502040204020203" pitchFamily="34" charset="0"/>
              <a:cs typeface="Nirmala UI" panose="020B0502040204020203" pitchFamily="34" charset="0"/>
            </a:rPr>
            <a:t>Aerospace Joint Apprenticeship Committee (AJAC)</a:t>
          </a:r>
        </a:p>
      </dgm:t>
    </dgm:pt>
    <dgm:pt modelId="{6DB300CB-CA40-4F02-93A2-5F6186574BAF}" type="parTrans" cxnId="{BA93D1C5-9FB8-4993-867F-6D17585F443D}">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7CC61E2C-1D4D-4FAC-B0FC-29B7D9E520EB}" type="sibTrans" cxnId="{BA93D1C5-9FB8-4993-867F-6D17585F443D}">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19F289C5-CC51-437A-9674-2DBE60A1CC26}">
      <dgm:prSet custT="1"/>
      <dgm:spPr>
        <a:ln w="19050"/>
      </dgm:spPr>
      <dgm:t>
        <a:bodyPr/>
        <a:lstStyle/>
        <a:p>
          <a:pPr>
            <a:buFont typeface="Arial" panose="020B0604020202020204" pitchFamily="34" charset="0"/>
            <a:buChar char="•"/>
          </a:pPr>
          <a:r>
            <a:rPr lang="en-US" sz="1200" b="1" dirty="0">
              <a:latin typeface="Nirmala UI" panose="020B0502040204020203" pitchFamily="34" charset="0"/>
              <a:ea typeface="Nirmala UI" panose="020B0502040204020203" pitchFamily="34" charset="0"/>
              <a:cs typeface="Nirmala UI" panose="020B0502040204020203" pitchFamily="34" charset="0"/>
            </a:rPr>
            <a:t>Community Colleges &amp; Four-Year Universities</a:t>
          </a:r>
        </a:p>
      </dgm:t>
    </dgm:pt>
    <dgm:pt modelId="{5BDB2793-970E-40CE-899D-99A5A254E5C3}" type="parTrans" cxnId="{66EEC3FA-3D68-49C4-BF4A-37CD056E4B9A}">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F54FABA5-45E2-46F2-AC22-0028140B142F}" type="sibTrans" cxnId="{66EEC3FA-3D68-49C4-BF4A-37CD056E4B9A}">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18C274F6-D0A1-476F-B596-1E1B00D1EBFA}">
      <dgm:prSet custT="1"/>
      <dgm:spPr>
        <a:ln w="19050"/>
      </dgm:spPr>
      <dgm:t>
        <a:bodyPr/>
        <a:lstStyle/>
        <a:p>
          <a:pPr>
            <a:buFont typeface="Arial" panose="020B0604020202020204" pitchFamily="34" charset="0"/>
            <a:buChar char="•"/>
          </a:pPr>
          <a:r>
            <a:rPr lang="en-US" sz="1200" b="1" dirty="0">
              <a:latin typeface="Nirmala UI" panose="020B0502040204020203" pitchFamily="34" charset="0"/>
              <a:ea typeface="Nirmala UI" panose="020B0502040204020203" pitchFamily="34" charset="0"/>
              <a:cs typeface="Nirmala UI" panose="020B0502040204020203" pitchFamily="34" charset="0"/>
            </a:rPr>
            <a:t>Non-profit Partnerships </a:t>
          </a:r>
        </a:p>
      </dgm:t>
    </dgm:pt>
    <dgm:pt modelId="{4A6BFF48-55C8-4A0F-8D4C-C8B864341D3C}" type="parTrans" cxnId="{2AE848A4-B471-42A0-9D42-ED3A04217A40}">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184D39C1-9425-4C6F-92BE-A57A69C5FDAA}" type="sibTrans" cxnId="{2AE848A4-B471-42A0-9D42-ED3A04217A40}">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991AC06E-D19D-41BB-870D-FB6FF92F3C88}">
      <dgm:prSet custT="1"/>
      <dgm:spPr>
        <a:ln w="19050"/>
      </dgm:spPr>
      <dgm:t>
        <a:bodyPr/>
        <a:lstStyle/>
        <a:p>
          <a:pPr>
            <a:buFont typeface="Arial" panose="020B0604020202020204" pitchFamily="34" charset="0"/>
            <a:buChar char="•"/>
          </a:pPr>
          <a:r>
            <a:rPr lang="en-US" sz="1200" b="1" dirty="0">
              <a:latin typeface="Nirmala UI" panose="020B0502040204020203" pitchFamily="34" charset="0"/>
              <a:ea typeface="Nirmala UI" panose="020B0502040204020203" pitchFamily="34" charset="0"/>
              <a:cs typeface="Nirmala UI" panose="020B0502040204020203" pitchFamily="34" charset="0"/>
            </a:rPr>
            <a:t>Labor Unions </a:t>
          </a:r>
        </a:p>
      </dgm:t>
    </dgm:pt>
    <dgm:pt modelId="{9B023CBB-2291-4F13-ADFB-22BC79D6C02A}" type="parTrans" cxnId="{2D6F2E47-FB47-4F16-A6AE-A0000E8FCC52}">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77CA1FF5-615A-4D56-9150-0F76F1AC5DFD}" type="sibTrans" cxnId="{2D6F2E47-FB47-4F16-A6AE-A0000E8FCC52}">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8D773160-ED8B-48B3-81EC-8B7A96A6B9C3}">
      <dgm:prSet custT="1"/>
      <dgm:spPr>
        <a:ln w="19050"/>
      </dgm:spPr>
      <dgm:t>
        <a:bodyPr/>
        <a:lstStyle/>
        <a:p>
          <a:pPr>
            <a:buFont typeface="Arial" panose="020B0604020202020204" pitchFamily="34" charset="0"/>
            <a:buChar char="•"/>
          </a:pPr>
          <a:r>
            <a:rPr lang="en-US" sz="1200" b="1" dirty="0">
              <a:latin typeface="Nirmala UI" panose="020B0502040204020203" pitchFamily="34" charset="0"/>
              <a:ea typeface="Nirmala UI" panose="020B0502040204020203" pitchFamily="34" charset="0"/>
              <a:cs typeface="Nirmala UI" panose="020B0502040204020203" pitchFamily="34" charset="0"/>
            </a:rPr>
            <a:t>Social Security Administration </a:t>
          </a:r>
        </a:p>
      </dgm:t>
    </dgm:pt>
    <dgm:pt modelId="{E758942C-B60C-4E85-9A94-E87A4717CADE}" type="parTrans" cxnId="{4217A8F9-769F-4A81-99E2-9E1C390A1D65}">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CA45ADDF-0DC1-4A79-91E8-9E38635C1877}" type="sibTrans" cxnId="{4217A8F9-769F-4A81-99E2-9E1C390A1D65}">
      <dgm:prSet/>
      <dgm:spPr/>
      <dgm:t>
        <a:bodyPr/>
        <a:lstStyle/>
        <a:p>
          <a:endParaRPr lang="en-US" sz="1350">
            <a:latin typeface="Nirmala UI" panose="020B0502040204020203" pitchFamily="34" charset="0"/>
            <a:ea typeface="Nirmala UI" panose="020B0502040204020203" pitchFamily="34" charset="0"/>
            <a:cs typeface="Nirmala UI" panose="020B0502040204020203" pitchFamily="34" charset="0"/>
          </a:endParaRPr>
        </a:p>
      </dgm:t>
    </dgm:pt>
    <dgm:pt modelId="{36474C7D-3AEE-4928-8BE4-B1A57AE5982C}">
      <dgm:prSet custT="1"/>
      <dgm:spPr>
        <a:ln w="19050"/>
      </dgm:spPr>
      <dgm:t>
        <a:bodyPr/>
        <a:lstStyle/>
        <a:p>
          <a:pPr>
            <a:spcAft>
              <a:spcPts val="250"/>
            </a:spcAft>
          </a:pPr>
          <a:r>
            <a:rPr lang="en-US" sz="1200" b="1" dirty="0">
              <a:latin typeface="Nirmala UI" panose="020B0502040204020203" pitchFamily="34" charset="0"/>
              <a:ea typeface="Nirmala UI" panose="020B0502040204020203" pitchFamily="34" charset="0"/>
              <a:cs typeface="Nirmala UI" panose="020B0502040204020203" pitchFamily="34" charset="0"/>
            </a:rPr>
            <a:t>Labor &amp; Industries </a:t>
          </a:r>
        </a:p>
      </dgm:t>
    </dgm:pt>
    <dgm:pt modelId="{22358AFA-4C35-4EA2-9331-98843256A07A}" type="parTrans" cxnId="{68ABC312-5CAB-415D-A0A4-568C5AE5E274}">
      <dgm:prSet/>
      <dgm:spPr/>
      <dgm:t>
        <a:bodyPr/>
        <a:lstStyle/>
        <a:p>
          <a:endParaRPr lang="en-US" sz="1350"/>
        </a:p>
      </dgm:t>
    </dgm:pt>
    <dgm:pt modelId="{27CE423C-5962-4776-8A24-86B19560B808}" type="sibTrans" cxnId="{68ABC312-5CAB-415D-A0A4-568C5AE5E274}">
      <dgm:prSet/>
      <dgm:spPr/>
      <dgm:t>
        <a:bodyPr/>
        <a:lstStyle/>
        <a:p>
          <a:endParaRPr lang="en-US" sz="1350"/>
        </a:p>
      </dgm:t>
    </dgm:pt>
    <dgm:pt modelId="{25F40283-73F0-4480-8EAB-E8E4D6041C93}">
      <dgm:prSet custT="1"/>
      <dgm:spPr>
        <a:ln w="19050"/>
      </dgm:spPr>
      <dgm:t>
        <a:bodyPr/>
        <a:lstStyle/>
        <a:p>
          <a:pPr>
            <a:buFont typeface="Arial" panose="020B0604020202020204" pitchFamily="34" charset="0"/>
            <a:buChar char="•"/>
          </a:pPr>
          <a:r>
            <a:rPr lang="en-US" sz="1200" b="1" dirty="0">
              <a:latin typeface="Nirmala UI" panose="020B0502040204020203" pitchFamily="34" charset="0"/>
              <a:ea typeface="Nirmala UI" panose="020B0502040204020203" pitchFamily="34" charset="0"/>
              <a:cs typeface="Nirmala UI" panose="020B0502040204020203" pitchFamily="34" charset="0"/>
            </a:rPr>
            <a:t>U.S. Department of Veterans Affairs </a:t>
          </a:r>
        </a:p>
      </dgm:t>
    </dgm:pt>
    <dgm:pt modelId="{EA9CE229-279B-455F-942B-B94F031600B5}" type="parTrans" cxnId="{DBF12A61-9D7A-4450-9606-98453D5BA77F}">
      <dgm:prSet/>
      <dgm:spPr/>
      <dgm:t>
        <a:bodyPr/>
        <a:lstStyle/>
        <a:p>
          <a:endParaRPr lang="en-US"/>
        </a:p>
      </dgm:t>
    </dgm:pt>
    <dgm:pt modelId="{D999866B-5E15-4F07-828E-29E7009A927A}" type="sibTrans" cxnId="{DBF12A61-9D7A-4450-9606-98453D5BA77F}">
      <dgm:prSet/>
      <dgm:spPr/>
      <dgm:t>
        <a:bodyPr/>
        <a:lstStyle/>
        <a:p>
          <a:endParaRPr lang="en-US"/>
        </a:p>
      </dgm:t>
    </dgm:pt>
    <dgm:pt modelId="{068AE2C0-3D38-4AAC-BF7C-6FD63A6F99C6}">
      <dgm:prSet custT="1"/>
      <dgm:spPr>
        <a:ln w="19050"/>
      </dgm:spPr>
      <dgm:t>
        <a:bodyPr/>
        <a:lstStyle/>
        <a:p>
          <a:pPr>
            <a:buFont typeface="Arial" panose="020B0604020202020204" pitchFamily="34" charset="0"/>
            <a:buNone/>
          </a:pPr>
          <a:endParaRPr lang="en-US" sz="1200" b="1" dirty="0">
            <a:latin typeface="Nirmala UI" panose="020B0502040204020203" pitchFamily="34" charset="0"/>
            <a:ea typeface="Nirmala UI" panose="020B0502040204020203" pitchFamily="34" charset="0"/>
            <a:cs typeface="Nirmala UI" panose="020B0502040204020203" pitchFamily="34" charset="0"/>
          </a:endParaRPr>
        </a:p>
      </dgm:t>
    </dgm:pt>
    <dgm:pt modelId="{0D5BF959-8376-460E-B2FE-F5A57DA8DC6D}" type="parTrans" cxnId="{03D20058-9BFE-489C-B0EF-F6E1DDE68C2F}">
      <dgm:prSet/>
      <dgm:spPr/>
      <dgm:t>
        <a:bodyPr/>
        <a:lstStyle/>
        <a:p>
          <a:endParaRPr lang="en-US"/>
        </a:p>
      </dgm:t>
    </dgm:pt>
    <dgm:pt modelId="{CFD08118-03A9-4F99-8EDD-DD0242E61B35}" type="sibTrans" cxnId="{03D20058-9BFE-489C-B0EF-F6E1DDE68C2F}">
      <dgm:prSet/>
      <dgm:spPr/>
      <dgm:t>
        <a:bodyPr/>
        <a:lstStyle/>
        <a:p>
          <a:endParaRPr lang="en-US"/>
        </a:p>
      </dgm:t>
    </dgm:pt>
    <dgm:pt modelId="{F6016070-E23E-49C9-9C50-8F744B98E01C}">
      <dgm:prSet custT="1"/>
      <dgm:spPr>
        <a:ln w="19050"/>
      </dgm:spPr>
      <dgm:t>
        <a:bodyPr/>
        <a:lstStyle/>
        <a:p>
          <a:pPr>
            <a:buFont typeface="Arial" panose="020B0604020202020204" pitchFamily="34" charset="0"/>
            <a:buNone/>
          </a:pPr>
          <a:endParaRPr lang="en-US" sz="1200" b="1" dirty="0">
            <a:latin typeface="Nirmala UI" panose="020B0502040204020203" pitchFamily="34" charset="0"/>
            <a:ea typeface="Nirmala UI" panose="020B0502040204020203" pitchFamily="34" charset="0"/>
            <a:cs typeface="Nirmala UI" panose="020B0502040204020203" pitchFamily="34" charset="0"/>
          </a:endParaRPr>
        </a:p>
      </dgm:t>
    </dgm:pt>
    <dgm:pt modelId="{2F224743-6617-4495-92E3-DAB1824D47E2}" type="parTrans" cxnId="{CC8BF0FD-9C29-4974-95D4-2CF53996603A}">
      <dgm:prSet/>
      <dgm:spPr/>
      <dgm:t>
        <a:bodyPr/>
        <a:lstStyle/>
        <a:p>
          <a:endParaRPr lang="en-US"/>
        </a:p>
      </dgm:t>
    </dgm:pt>
    <dgm:pt modelId="{711CBDF0-AC0A-4821-8886-FA1D5298D8F1}" type="sibTrans" cxnId="{CC8BF0FD-9C29-4974-95D4-2CF53996603A}">
      <dgm:prSet/>
      <dgm:spPr/>
      <dgm:t>
        <a:bodyPr/>
        <a:lstStyle/>
        <a:p>
          <a:endParaRPr lang="en-US"/>
        </a:p>
      </dgm:t>
    </dgm:pt>
    <dgm:pt modelId="{72D75854-2701-4A25-92B8-3004E23025FD}">
      <dgm:prSet custT="1"/>
      <dgm:spPr>
        <a:ln w="19050"/>
      </dgm:spPr>
      <dgm:t>
        <a:bodyPr/>
        <a:lstStyle/>
        <a:p>
          <a:pPr>
            <a:buFont typeface="Arial" panose="020B0604020202020204" pitchFamily="34" charset="0"/>
            <a:buNone/>
          </a:pPr>
          <a:r>
            <a:rPr lang="en-US" sz="1200" b="1" dirty="0">
              <a:latin typeface="Nirmala UI" panose="020B0502040204020203" pitchFamily="34" charset="0"/>
              <a:ea typeface="Nirmala UI" panose="020B0502040204020203" pitchFamily="34" charset="0"/>
              <a:cs typeface="Nirmala UI" panose="020B0502040204020203" pitchFamily="34" charset="0"/>
            </a:rPr>
            <a:t> </a:t>
          </a:r>
        </a:p>
      </dgm:t>
    </dgm:pt>
    <dgm:pt modelId="{D19C38D3-1C5B-4A5A-A39C-3902438C2F00}" type="parTrans" cxnId="{47B0A4F7-393C-476D-A94A-426015439667}">
      <dgm:prSet/>
      <dgm:spPr/>
      <dgm:t>
        <a:bodyPr/>
        <a:lstStyle/>
        <a:p>
          <a:endParaRPr lang="en-US"/>
        </a:p>
      </dgm:t>
    </dgm:pt>
    <dgm:pt modelId="{DFABEEE9-3948-45A7-8932-5D6F91F3A57F}" type="sibTrans" cxnId="{47B0A4F7-393C-476D-A94A-426015439667}">
      <dgm:prSet/>
      <dgm:spPr/>
      <dgm:t>
        <a:bodyPr/>
        <a:lstStyle/>
        <a:p>
          <a:endParaRPr lang="en-US"/>
        </a:p>
      </dgm:t>
    </dgm:pt>
    <dgm:pt modelId="{36C7E8CC-3A52-4EA3-B862-C82F4F1EA143}">
      <dgm:prSet phldrT="[Text]" custT="1"/>
      <dgm:spPr>
        <a:ln w="19050"/>
      </dgm:spPr>
      <dgm:t>
        <a:bodyPr/>
        <a:lstStyle/>
        <a:p>
          <a:pPr>
            <a:buFont typeface="Arial" panose="020B0604020202020204" pitchFamily="34" charset="0"/>
            <a:buNone/>
          </a:pPr>
          <a:endParaRPr lang="en-US" sz="1200" b="1" dirty="0">
            <a:latin typeface="Nirmala UI" panose="020B0502040204020203" pitchFamily="34" charset="0"/>
            <a:ea typeface="Nirmala UI" panose="020B0502040204020203" pitchFamily="34" charset="0"/>
            <a:cs typeface="Nirmala UI" panose="020B0502040204020203" pitchFamily="34" charset="0"/>
          </a:endParaRPr>
        </a:p>
      </dgm:t>
    </dgm:pt>
    <dgm:pt modelId="{EDAD4760-A49A-4725-A73F-596287F33849}" type="parTrans" cxnId="{CF3A0AAE-FFFB-4B9F-BBB6-3433F112F5DD}">
      <dgm:prSet/>
      <dgm:spPr/>
      <dgm:t>
        <a:bodyPr/>
        <a:lstStyle/>
        <a:p>
          <a:endParaRPr lang="en-US"/>
        </a:p>
      </dgm:t>
    </dgm:pt>
    <dgm:pt modelId="{D1327955-A0DF-4B8B-B9EE-FB71F8516E7B}" type="sibTrans" cxnId="{CF3A0AAE-FFFB-4B9F-BBB6-3433F112F5DD}">
      <dgm:prSet/>
      <dgm:spPr/>
      <dgm:t>
        <a:bodyPr/>
        <a:lstStyle/>
        <a:p>
          <a:endParaRPr lang="en-US"/>
        </a:p>
      </dgm:t>
    </dgm:pt>
    <dgm:pt modelId="{59F7F6B7-E089-4386-95A4-E9E2770D26AF}">
      <dgm:prSet custT="1"/>
      <dgm:spPr>
        <a:ln w="19050"/>
      </dgm:spPr>
      <dgm:t>
        <a:bodyPr/>
        <a:lstStyle/>
        <a:p>
          <a:endParaRPr lang="en-US" sz="1200" b="1" dirty="0">
            <a:latin typeface="Nirmala UI" panose="020B0502040204020203" pitchFamily="34" charset="0"/>
            <a:ea typeface="Nirmala UI" panose="020B0502040204020203" pitchFamily="34" charset="0"/>
            <a:cs typeface="Nirmala UI" panose="020B0502040204020203" pitchFamily="34" charset="0"/>
          </a:endParaRPr>
        </a:p>
      </dgm:t>
    </dgm:pt>
    <dgm:pt modelId="{507A552C-2D24-491B-AFD6-D05ED4195D0F}" type="parTrans" cxnId="{3EBDA7F8-8B94-44F1-92A9-A0689CE6EF02}">
      <dgm:prSet/>
      <dgm:spPr/>
      <dgm:t>
        <a:bodyPr/>
        <a:lstStyle/>
        <a:p>
          <a:endParaRPr lang="en-US"/>
        </a:p>
      </dgm:t>
    </dgm:pt>
    <dgm:pt modelId="{67B89770-74A1-4D91-886C-2B135333BF92}" type="sibTrans" cxnId="{3EBDA7F8-8B94-44F1-92A9-A0689CE6EF02}">
      <dgm:prSet/>
      <dgm:spPr/>
      <dgm:t>
        <a:bodyPr/>
        <a:lstStyle/>
        <a:p>
          <a:endParaRPr lang="en-US"/>
        </a:p>
      </dgm:t>
    </dgm:pt>
    <dgm:pt modelId="{95A2621B-18E0-46A2-8C83-041F56285ED3}">
      <dgm:prSet custT="1"/>
      <dgm:spPr>
        <a:ln w="19050"/>
      </dgm:spPr>
      <dgm:t>
        <a:bodyPr/>
        <a:lstStyle/>
        <a:p>
          <a:r>
            <a:rPr lang="en-US" sz="1200" b="1" dirty="0">
              <a:latin typeface="Nirmala UI" panose="020B0502040204020203" pitchFamily="34" charset="0"/>
              <a:ea typeface="Nirmala UI" panose="020B0502040204020203" pitchFamily="34" charset="0"/>
              <a:cs typeface="Nirmala UI" panose="020B0502040204020203" pitchFamily="34" charset="0"/>
            </a:rPr>
            <a:t> </a:t>
          </a:r>
        </a:p>
      </dgm:t>
    </dgm:pt>
    <dgm:pt modelId="{C36C8D86-831E-435B-9325-214AD3806F46}" type="parTrans" cxnId="{12E90210-7A17-4946-9814-47A380C29EDE}">
      <dgm:prSet/>
      <dgm:spPr/>
      <dgm:t>
        <a:bodyPr/>
        <a:lstStyle/>
        <a:p>
          <a:endParaRPr lang="en-US"/>
        </a:p>
      </dgm:t>
    </dgm:pt>
    <dgm:pt modelId="{91A414B1-F148-41DF-94F9-CAC00CC6910E}" type="sibTrans" cxnId="{12E90210-7A17-4946-9814-47A380C29EDE}">
      <dgm:prSet/>
      <dgm:spPr/>
      <dgm:t>
        <a:bodyPr/>
        <a:lstStyle/>
        <a:p>
          <a:endParaRPr lang="en-US"/>
        </a:p>
      </dgm:t>
    </dgm:pt>
    <dgm:pt modelId="{6ABED962-8704-4D05-A05A-CE547D1755AA}">
      <dgm:prSet custT="1"/>
      <dgm:spPr>
        <a:ln w="19050"/>
      </dgm:spPr>
      <dgm:t>
        <a:bodyPr/>
        <a:lstStyle/>
        <a:p>
          <a:endParaRPr lang="en-US" sz="1200" b="1" dirty="0">
            <a:latin typeface="Nirmala UI" panose="020B0502040204020203" pitchFamily="34" charset="0"/>
            <a:ea typeface="Nirmala UI" panose="020B0502040204020203" pitchFamily="34" charset="0"/>
            <a:cs typeface="Nirmala UI" panose="020B0502040204020203" pitchFamily="34" charset="0"/>
          </a:endParaRPr>
        </a:p>
      </dgm:t>
    </dgm:pt>
    <dgm:pt modelId="{06BE7B09-60E2-4AB9-8F52-39EC861BBADD}" type="parTrans" cxnId="{D690C7B1-0718-4D57-9B25-9F0774FD78F5}">
      <dgm:prSet/>
      <dgm:spPr/>
      <dgm:t>
        <a:bodyPr/>
        <a:lstStyle/>
        <a:p>
          <a:endParaRPr lang="en-US"/>
        </a:p>
      </dgm:t>
    </dgm:pt>
    <dgm:pt modelId="{A76CB0D2-C0B7-4E0A-9D58-1E5D190B0F57}" type="sibTrans" cxnId="{D690C7B1-0718-4D57-9B25-9F0774FD78F5}">
      <dgm:prSet/>
      <dgm:spPr/>
      <dgm:t>
        <a:bodyPr/>
        <a:lstStyle/>
        <a:p>
          <a:endParaRPr lang="en-US"/>
        </a:p>
      </dgm:t>
    </dgm:pt>
    <dgm:pt modelId="{BD3C8E19-7220-46AA-B5A4-49FEFC5720BB}">
      <dgm:prSet phldrT="[Text]" custT="1"/>
      <dgm:spPr>
        <a:ln w="19050"/>
      </dgm:spPr>
      <dgm:t>
        <a:bodyPr lIns="91440" rIns="0"/>
        <a:lstStyle/>
        <a:p>
          <a:pPr marL="114300" lvl="1" indent="0" algn="l" defTabSz="533400">
            <a:lnSpc>
              <a:spcPct val="90000"/>
            </a:lnSpc>
            <a:spcBef>
              <a:spcPct val="0"/>
            </a:spcBef>
            <a:spcAft>
              <a:spcPct val="15000"/>
            </a:spcAft>
            <a:buFont typeface="Arial" panose="020B0604020202020204" pitchFamily="34" charset="0"/>
            <a:buNone/>
          </a:pPr>
          <a:endParaRPr lang="en-US" sz="200" b="1" dirty="0">
            <a:latin typeface="Nirmala UI" panose="020B0502040204020203" pitchFamily="34" charset="0"/>
            <a:ea typeface="Nirmala UI" panose="020B0502040204020203" pitchFamily="34" charset="0"/>
            <a:cs typeface="Nirmala UI" panose="020B0502040204020203" pitchFamily="34" charset="0"/>
          </a:endParaRPr>
        </a:p>
      </dgm:t>
    </dgm:pt>
    <dgm:pt modelId="{76415974-70DA-4D40-A4C7-AEEC55656110}" type="parTrans" cxnId="{00C89195-F102-49F1-9D8D-E599A6046F9F}">
      <dgm:prSet/>
      <dgm:spPr/>
    </dgm:pt>
    <dgm:pt modelId="{B223643B-A320-4FD3-9D47-FABF7966ACA7}" type="sibTrans" cxnId="{00C89195-F102-49F1-9D8D-E599A6046F9F}">
      <dgm:prSet/>
      <dgm:spPr/>
    </dgm:pt>
    <dgm:pt modelId="{9CEEF429-9306-43BA-9CA0-C828A6ECE702}">
      <dgm:prSet custT="1"/>
      <dgm:spPr>
        <a:ln w="19050"/>
      </dgm:spPr>
      <dgm:t>
        <a:bodyPr lIns="91440" rIns="0"/>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latin typeface="Nirmala UI" panose="020B0502040204020203" pitchFamily="34" charset="0"/>
              <a:ea typeface="Nirmala UI" panose="020B0502040204020203" pitchFamily="34" charset="0"/>
              <a:cs typeface="Nirmala UI" panose="020B0502040204020203" pitchFamily="34" charset="0"/>
            </a:rPr>
            <a:t>  Secretary of State</a:t>
          </a:r>
        </a:p>
      </dgm:t>
    </dgm:pt>
    <dgm:pt modelId="{4D524282-FE53-48DE-B84E-9BF23656EC34}" type="parTrans" cxnId="{84E0F031-BA43-4F00-91B4-C590A616CCCB}">
      <dgm:prSet/>
      <dgm:spPr/>
    </dgm:pt>
    <dgm:pt modelId="{B15AF6D7-5949-43AD-AC2D-337229CCCA15}" type="sibTrans" cxnId="{84E0F031-BA43-4F00-91B4-C590A616CCCB}">
      <dgm:prSet/>
      <dgm:spPr/>
    </dgm:pt>
    <dgm:pt modelId="{02051BDC-CA4D-4B82-8CBC-84C8F3385E50}">
      <dgm:prSet custT="1"/>
      <dgm:spPr>
        <a:ln w="19050"/>
      </dgm:spPr>
      <dgm:t>
        <a:bodyPr lIns="91440" rIns="0"/>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latin typeface="Nirmala UI" panose="020B0502040204020203" pitchFamily="34" charset="0"/>
              <a:ea typeface="Nirmala UI" panose="020B0502040204020203" pitchFamily="34" charset="0"/>
              <a:cs typeface="Nirmala UI" panose="020B0502040204020203" pitchFamily="34" charset="0"/>
            </a:rPr>
            <a:t>  Department of Natural Resources</a:t>
          </a:r>
        </a:p>
        <a:p>
          <a:pPr marL="114300" lvl="1" indent="0" algn="l" defTabSz="533400">
            <a:lnSpc>
              <a:spcPct val="90000"/>
            </a:lnSpc>
            <a:spcBef>
              <a:spcPct val="0"/>
            </a:spcBef>
            <a:spcAft>
              <a:spcPct val="15000"/>
            </a:spcAft>
            <a:buFont typeface="Arial" panose="020B0604020202020204" pitchFamily="34" charset="0"/>
            <a:buChar char="•"/>
          </a:pPr>
          <a:endParaRPr lang="en-US" sz="1200" b="1" dirty="0">
            <a:latin typeface="Nirmala UI" panose="020B0502040204020203" pitchFamily="34" charset="0"/>
            <a:ea typeface="Nirmala UI" panose="020B0502040204020203" pitchFamily="34" charset="0"/>
            <a:cs typeface="Nirmala UI" panose="020B0502040204020203" pitchFamily="34" charset="0"/>
          </a:endParaRPr>
        </a:p>
      </dgm:t>
    </dgm:pt>
    <dgm:pt modelId="{EBF3FFD6-2299-4D41-A528-27CD1A602028}" type="parTrans" cxnId="{DAC7A919-B1E1-4805-975F-7C10E8E46E13}">
      <dgm:prSet/>
      <dgm:spPr/>
    </dgm:pt>
    <dgm:pt modelId="{3C648FE5-2B1D-48D6-A05E-E711F8F99737}" type="sibTrans" cxnId="{DAC7A919-B1E1-4805-975F-7C10E8E46E13}">
      <dgm:prSet/>
      <dgm:spPr/>
    </dgm:pt>
    <dgm:pt modelId="{11AEC395-EBDF-4BA6-861E-C63E56D1D44B}">
      <dgm:prSet custT="1"/>
      <dgm:spPr>
        <a:ln w="19050"/>
      </dgm:spPr>
      <dgm:t>
        <a:bodyPr lIns="91440" rIns="0"/>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latin typeface="Nirmala UI" panose="020B0502040204020203" pitchFamily="34" charset="0"/>
              <a:ea typeface="Nirmala UI" panose="020B0502040204020203" pitchFamily="34" charset="0"/>
              <a:cs typeface="Nirmala UI" panose="020B0502040204020203" pitchFamily="34" charset="0"/>
            </a:rPr>
            <a:t>  Tribal Governments</a:t>
          </a:r>
        </a:p>
      </dgm:t>
    </dgm:pt>
    <dgm:pt modelId="{0FC7BA5E-D319-401C-B525-AC23DDA79A98}" type="parTrans" cxnId="{5E51D800-409F-41A9-96B3-8DD15DB88D92}">
      <dgm:prSet/>
      <dgm:spPr/>
    </dgm:pt>
    <dgm:pt modelId="{4001065E-EFB1-4E35-BC5F-95ADAF693DFD}" type="sibTrans" cxnId="{5E51D800-409F-41A9-96B3-8DD15DB88D92}">
      <dgm:prSet/>
      <dgm:spPr/>
    </dgm:pt>
    <dgm:pt modelId="{5DD4DBF7-E434-4DEE-9671-DD329401E7C0}">
      <dgm:prSet custT="1"/>
      <dgm:spPr>
        <a:ln w="19050"/>
      </dgm:spPr>
      <dgm:t>
        <a:bodyPr lIns="91440" rIns="0"/>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dirty="0">
            <a:latin typeface="Nirmala UI" panose="020B0502040204020203" pitchFamily="34" charset="0"/>
            <a:ea typeface="Nirmala UI" panose="020B0502040204020203" pitchFamily="34" charset="0"/>
            <a:cs typeface="Nirmala UI" panose="020B0502040204020203" pitchFamily="34" charset="0"/>
          </a:endParaRPr>
        </a:p>
      </dgm:t>
    </dgm:pt>
    <dgm:pt modelId="{ED96A8C0-704D-40DB-B59C-29CBBCC0C4F0}" type="parTrans" cxnId="{D62744B1-CDEE-4787-96F9-0C17431F95CD}">
      <dgm:prSet/>
      <dgm:spPr/>
    </dgm:pt>
    <dgm:pt modelId="{DD3D7D37-0C3E-4592-91BF-AA835AF0ED6B}" type="sibTrans" cxnId="{D62744B1-CDEE-4787-96F9-0C17431F95CD}">
      <dgm:prSet/>
      <dgm:spPr/>
    </dgm:pt>
    <dgm:pt modelId="{68500517-7E02-4C05-A0E8-26989B301D40}">
      <dgm:prSet custT="1"/>
      <dgm:spPr>
        <a:ln w="19050"/>
      </dgm:spPr>
      <dgm:t>
        <a:bodyPr lIns="91440" rIns="0"/>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dirty="0">
            <a:latin typeface="Nirmala UI" panose="020B0502040204020203" pitchFamily="34" charset="0"/>
            <a:ea typeface="Nirmala UI" panose="020B0502040204020203" pitchFamily="34" charset="0"/>
            <a:cs typeface="Nirmala UI" panose="020B0502040204020203" pitchFamily="34" charset="0"/>
          </a:endParaRPr>
        </a:p>
      </dgm:t>
    </dgm:pt>
    <dgm:pt modelId="{01CAAA45-6761-4DE1-9A5E-1757590D8F87}" type="parTrans" cxnId="{AB30FBAF-DE34-4716-ABFB-6C54790D230A}">
      <dgm:prSet/>
      <dgm:spPr/>
    </dgm:pt>
    <dgm:pt modelId="{45E856CD-BDA1-4FC9-B648-7A2A8C9754F6}" type="sibTrans" cxnId="{AB30FBAF-DE34-4716-ABFB-6C54790D230A}">
      <dgm:prSet/>
      <dgm:spPr/>
    </dgm:pt>
    <dgm:pt modelId="{7168E8E8-0614-4CB3-A106-1ABF9B1C5057}">
      <dgm:prSet custT="1"/>
      <dgm:spPr>
        <a:ln w="19050"/>
      </dgm:spPr>
      <dgm:t>
        <a:bodyPr/>
        <a:lstStyle/>
        <a:p>
          <a:pPr>
            <a:buFont typeface="Arial" panose="020B0604020202020204" pitchFamily="34" charset="0"/>
            <a:buNone/>
          </a:pPr>
          <a:endParaRPr lang="en-US" sz="1200" b="1" dirty="0">
            <a:latin typeface="Nirmala UI" panose="020B0502040204020203" pitchFamily="34" charset="0"/>
            <a:ea typeface="Nirmala UI" panose="020B0502040204020203" pitchFamily="34" charset="0"/>
            <a:cs typeface="Nirmala UI" panose="020B0502040204020203" pitchFamily="34" charset="0"/>
          </a:endParaRPr>
        </a:p>
      </dgm:t>
    </dgm:pt>
    <dgm:pt modelId="{8293F503-237D-48D5-A348-98D6FBCE3594}" type="parTrans" cxnId="{E054CE23-FCD5-4452-B978-7B8EA532B3A1}">
      <dgm:prSet/>
      <dgm:spPr/>
    </dgm:pt>
    <dgm:pt modelId="{A2FED077-A4B7-4DBD-82B3-0ACFED46D359}" type="sibTrans" cxnId="{E054CE23-FCD5-4452-B978-7B8EA532B3A1}">
      <dgm:prSet/>
      <dgm:spPr/>
    </dgm:pt>
    <dgm:pt modelId="{AEC6CC21-1580-477C-89D6-BBF5016B632F}" type="pres">
      <dgm:prSet presAssocID="{A588B0BD-D619-4AD6-9664-F2F105EF20CF}" presName="Name0" presStyleCnt="0">
        <dgm:presLayoutVars>
          <dgm:dir val="rev"/>
          <dgm:animLvl val="lvl"/>
          <dgm:resizeHandles val="exact"/>
        </dgm:presLayoutVars>
      </dgm:prSet>
      <dgm:spPr/>
    </dgm:pt>
    <dgm:pt modelId="{AC0A5DBC-8AE4-46DD-A898-898086C165EA}" type="pres">
      <dgm:prSet presAssocID="{CD1314CE-051C-4C85-AC70-C597253C514A}" presName="composite" presStyleCnt="0"/>
      <dgm:spPr/>
    </dgm:pt>
    <dgm:pt modelId="{DF12ECCB-5474-42F4-B660-80F87465FD10}" type="pres">
      <dgm:prSet presAssocID="{CD1314CE-051C-4C85-AC70-C597253C514A}" presName="parTx" presStyleLbl="alignNode1" presStyleIdx="0" presStyleCnt="5">
        <dgm:presLayoutVars>
          <dgm:chMax val="0"/>
          <dgm:chPref val="0"/>
          <dgm:bulletEnabled val="1"/>
        </dgm:presLayoutVars>
      </dgm:prSet>
      <dgm:spPr/>
    </dgm:pt>
    <dgm:pt modelId="{D31D82EE-09F5-4F39-8C2B-EA177BB1A698}" type="pres">
      <dgm:prSet presAssocID="{CD1314CE-051C-4C85-AC70-C597253C514A}" presName="desTx" presStyleLbl="alignAccFollowNode1" presStyleIdx="0" presStyleCnt="5">
        <dgm:presLayoutVars>
          <dgm:bulletEnabled val="1"/>
        </dgm:presLayoutVars>
      </dgm:prSet>
      <dgm:spPr/>
    </dgm:pt>
    <dgm:pt modelId="{DDE8D3E6-E685-426F-B2AC-AC0BDED7BE6D}" type="pres">
      <dgm:prSet presAssocID="{EA42C889-C812-45A1-85C8-FE698C79B7D1}" presName="space" presStyleCnt="0"/>
      <dgm:spPr/>
    </dgm:pt>
    <dgm:pt modelId="{534B2878-DCF2-40AC-B6F4-F31902B98EBE}" type="pres">
      <dgm:prSet presAssocID="{64557579-E8E7-474D-AECB-E86B33CFB7F8}" presName="composite" presStyleCnt="0"/>
      <dgm:spPr/>
    </dgm:pt>
    <dgm:pt modelId="{8FAAA64A-5046-4D8B-AEB4-24B94709492C}" type="pres">
      <dgm:prSet presAssocID="{64557579-E8E7-474D-AECB-E86B33CFB7F8}" presName="parTx" presStyleLbl="alignNode1" presStyleIdx="1" presStyleCnt="5">
        <dgm:presLayoutVars>
          <dgm:chMax val="0"/>
          <dgm:chPref val="0"/>
          <dgm:bulletEnabled val="1"/>
        </dgm:presLayoutVars>
      </dgm:prSet>
      <dgm:spPr/>
    </dgm:pt>
    <dgm:pt modelId="{08858F6D-A92B-4F91-8605-E1EF0FCB8D67}" type="pres">
      <dgm:prSet presAssocID="{64557579-E8E7-474D-AECB-E86B33CFB7F8}" presName="desTx" presStyleLbl="alignAccFollowNode1" presStyleIdx="1" presStyleCnt="5">
        <dgm:presLayoutVars>
          <dgm:bulletEnabled val="1"/>
        </dgm:presLayoutVars>
      </dgm:prSet>
      <dgm:spPr/>
    </dgm:pt>
    <dgm:pt modelId="{E5911B66-7F31-4E29-B6EA-43BE68EAFFE4}" type="pres">
      <dgm:prSet presAssocID="{B80337BA-DBA5-4292-9E24-ACEDE59A4BA1}" presName="space" presStyleCnt="0"/>
      <dgm:spPr/>
    </dgm:pt>
    <dgm:pt modelId="{F435A956-C4EE-48A5-9E50-1F3B39E9542F}" type="pres">
      <dgm:prSet presAssocID="{7AD93D1D-6943-4834-9AC3-251F863E85C9}" presName="composite" presStyleCnt="0"/>
      <dgm:spPr/>
    </dgm:pt>
    <dgm:pt modelId="{EF017755-7FF9-4CFB-9C6A-06B0241ADA9E}" type="pres">
      <dgm:prSet presAssocID="{7AD93D1D-6943-4834-9AC3-251F863E85C9}" presName="parTx" presStyleLbl="alignNode1" presStyleIdx="2" presStyleCnt="5">
        <dgm:presLayoutVars>
          <dgm:chMax val="0"/>
          <dgm:chPref val="0"/>
          <dgm:bulletEnabled val="1"/>
        </dgm:presLayoutVars>
      </dgm:prSet>
      <dgm:spPr/>
    </dgm:pt>
    <dgm:pt modelId="{85D1C539-2DDB-4121-BCCF-655A829F567A}" type="pres">
      <dgm:prSet presAssocID="{7AD93D1D-6943-4834-9AC3-251F863E85C9}" presName="desTx" presStyleLbl="alignAccFollowNode1" presStyleIdx="2" presStyleCnt="5">
        <dgm:presLayoutVars>
          <dgm:bulletEnabled val="1"/>
        </dgm:presLayoutVars>
      </dgm:prSet>
      <dgm:spPr/>
    </dgm:pt>
    <dgm:pt modelId="{D46D4E9A-1EB4-46F7-9A52-BA3219C2F944}" type="pres">
      <dgm:prSet presAssocID="{02F959F5-E448-49E4-802F-1A08B5D7D467}" presName="space" presStyleCnt="0"/>
      <dgm:spPr/>
    </dgm:pt>
    <dgm:pt modelId="{DC4039B5-8E42-41D4-9847-416981E9F641}" type="pres">
      <dgm:prSet presAssocID="{E3D279C5-B4CE-49D6-A373-6EBD5C8683CD}" presName="composite" presStyleCnt="0"/>
      <dgm:spPr/>
    </dgm:pt>
    <dgm:pt modelId="{5E2E4526-CE36-4B87-B46F-6878847CE029}" type="pres">
      <dgm:prSet presAssocID="{E3D279C5-B4CE-49D6-A373-6EBD5C8683CD}" presName="parTx" presStyleLbl="alignNode1" presStyleIdx="3" presStyleCnt="5">
        <dgm:presLayoutVars>
          <dgm:chMax val="0"/>
          <dgm:chPref val="0"/>
          <dgm:bulletEnabled val="1"/>
        </dgm:presLayoutVars>
      </dgm:prSet>
      <dgm:spPr/>
    </dgm:pt>
    <dgm:pt modelId="{232624EE-8288-46E9-9156-0302730DB826}" type="pres">
      <dgm:prSet presAssocID="{E3D279C5-B4CE-49D6-A373-6EBD5C8683CD}" presName="desTx" presStyleLbl="alignAccFollowNode1" presStyleIdx="3" presStyleCnt="5">
        <dgm:presLayoutVars>
          <dgm:bulletEnabled val="1"/>
        </dgm:presLayoutVars>
      </dgm:prSet>
      <dgm:spPr/>
    </dgm:pt>
    <dgm:pt modelId="{CC50EED9-1874-4D36-B9A7-13405B238F35}" type="pres">
      <dgm:prSet presAssocID="{7A469EEF-8ACE-4976-8A8E-46744485405A}" presName="space" presStyleCnt="0"/>
      <dgm:spPr/>
    </dgm:pt>
    <dgm:pt modelId="{EF15F725-26AF-4C65-9A3B-28CAFADE8981}" type="pres">
      <dgm:prSet presAssocID="{654AB989-52B1-427F-B223-E514608B237D}" presName="composite" presStyleCnt="0"/>
      <dgm:spPr/>
    </dgm:pt>
    <dgm:pt modelId="{88B2EF0A-C2D6-4D61-BC70-8C5D01E1C8D8}" type="pres">
      <dgm:prSet presAssocID="{654AB989-52B1-427F-B223-E514608B237D}" presName="parTx" presStyleLbl="alignNode1" presStyleIdx="4" presStyleCnt="5">
        <dgm:presLayoutVars>
          <dgm:chMax val="0"/>
          <dgm:chPref val="0"/>
          <dgm:bulletEnabled val="1"/>
        </dgm:presLayoutVars>
      </dgm:prSet>
      <dgm:spPr/>
    </dgm:pt>
    <dgm:pt modelId="{02541AA5-2C99-4F73-8A90-919D532678BF}" type="pres">
      <dgm:prSet presAssocID="{654AB989-52B1-427F-B223-E514608B237D}" presName="desTx" presStyleLbl="alignAccFollowNode1" presStyleIdx="4" presStyleCnt="5">
        <dgm:presLayoutVars>
          <dgm:bulletEnabled val="1"/>
        </dgm:presLayoutVars>
      </dgm:prSet>
      <dgm:spPr/>
    </dgm:pt>
  </dgm:ptLst>
  <dgm:cxnLst>
    <dgm:cxn modelId="{5E51D800-409F-41A9-96B3-8DD15DB88D92}" srcId="{E3D279C5-B4CE-49D6-A373-6EBD5C8683CD}" destId="{11AEC395-EBDF-4BA6-861E-C63E56D1D44B}" srcOrd="3" destOrd="0" parTransId="{0FC7BA5E-D319-401C-B525-AC23DDA79A98}" sibTransId="{4001065E-EFB1-4E35-BC5F-95ADAF693DFD}"/>
    <dgm:cxn modelId="{C0F6C407-E9A2-4727-9CE8-7E17621A8E66}" srcId="{654AB989-52B1-427F-B223-E514608B237D}" destId="{5EE9956C-8B04-4855-A36B-E0A6917D395F}" srcOrd="8" destOrd="0" parTransId="{D8D99D7F-00AC-4E55-99A4-6920AA6FF758}" sibTransId="{F091835B-42C4-42EE-ABA6-78BE11F46DCB}"/>
    <dgm:cxn modelId="{863ECE09-9DB6-40CD-9BE3-CE55CE0883A8}" type="presOf" srcId="{5DD4DBF7-E434-4DEE-9671-DD329401E7C0}" destId="{232624EE-8288-46E9-9156-0302730DB826}" srcOrd="0" destOrd="2" presId="urn:microsoft.com/office/officeart/2005/8/layout/hList1"/>
    <dgm:cxn modelId="{7DF7370B-165B-496D-8031-1A2E1E8B29EA}" srcId="{A588B0BD-D619-4AD6-9664-F2F105EF20CF}" destId="{64557579-E8E7-474D-AECB-E86B33CFB7F8}" srcOrd="1" destOrd="0" parTransId="{99678ACC-FBC4-4D24-A1DF-8DCCCFBC8EE3}" sibTransId="{B80337BA-DBA5-4292-9E24-ACEDE59A4BA1}"/>
    <dgm:cxn modelId="{12E90210-7A17-4946-9814-47A380C29EDE}" srcId="{7AD93D1D-6943-4834-9AC3-251F863E85C9}" destId="{95A2621B-18E0-46A2-8C83-041F56285ED3}" srcOrd="5" destOrd="0" parTransId="{C36C8D86-831E-435B-9325-214AD3806F46}" sibTransId="{91A414B1-F148-41DF-94F9-CAC00CC6910E}"/>
    <dgm:cxn modelId="{A955B112-BC52-4C24-8DDB-0D4030E50439}" type="presOf" srcId="{654AB989-52B1-427F-B223-E514608B237D}" destId="{88B2EF0A-C2D6-4D61-BC70-8C5D01E1C8D8}" srcOrd="0" destOrd="0" presId="urn:microsoft.com/office/officeart/2005/8/layout/hList1"/>
    <dgm:cxn modelId="{68ABC312-5CAB-415D-A0A4-568C5AE5E274}" srcId="{654AB989-52B1-427F-B223-E514608B237D}" destId="{36474C7D-3AEE-4928-8BE4-B1A57AE5982C}" srcOrd="4" destOrd="0" parTransId="{22358AFA-4C35-4EA2-9331-98843256A07A}" sibTransId="{27CE423C-5962-4776-8A24-86B19560B808}"/>
    <dgm:cxn modelId="{DAC7A919-B1E1-4805-975F-7C10E8E46E13}" srcId="{E3D279C5-B4CE-49D6-A373-6EBD5C8683CD}" destId="{02051BDC-CA4D-4B82-8CBC-84C8F3385E50}" srcOrd="5" destOrd="0" parTransId="{EBF3FFD6-2299-4D41-A528-27CD1A602028}" sibTransId="{3C648FE5-2B1D-48D6-A05E-E711F8F99737}"/>
    <dgm:cxn modelId="{89C6041F-C93F-4F1D-88C2-4D7B0C87635A}" type="presOf" srcId="{64557579-E8E7-474D-AECB-E86B33CFB7F8}" destId="{8FAAA64A-5046-4D8B-AEB4-24B94709492C}" srcOrd="0" destOrd="0" presId="urn:microsoft.com/office/officeart/2005/8/layout/hList1"/>
    <dgm:cxn modelId="{CC4F1B1F-8C49-4C13-B800-94604A595D47}" srcId="{654AB989-52B1-427F-B223-E514608B237D}" destId="{2BDA864D-16D6-4965-A51A-B371F47D468C}" srcOrd="6" destOrd="0" parTransId="{2102CEB9-FF99-4381-917F-90C05FD1D31A}" sibTransId="{DF04ECB8-9162-4304-BDDC-9988EFA90B88}"/>
    <dgm:cxn modelId="{6AE20F21-3434-4020-82D4-30BF18DC1B1C}" type="presOf" srcId="{6C43CAFE-D3E6-4399-A26C-CAC2F0B0C45F}" destId="{02541AA5-2C99-4F73-8A90-919D532678BF}" srcOrd="0" destOrd="10" presId="urn:microsoft.com/office/officeart/2005/8/layout/hList1"/>
    <dgm:cxn modelId="{71259022-A791-4C86-B6B5-A3D724A7247C}" type="presOf" srcId="{BD3C8E19-7220-46AA-B5A4-49FEFC5720BB}" destId="{232624EE-8288-46E9-9156-0302730DB826}" srcOrd="0" destOrd="0" presId="urn:microsoft.com/office/officeart/2005/8/layout/hList1"/>
    <dgm:cxn modelId="{0322B522-688D-4A2D-946E-393149329BB5}" type="presOf" srcId="{6BFA6C85-2C22-4CA2-A21E-E6D543CF83F5}" destId="{02541AA5-2C99-4F73-8A90-919D532678BF}" srcOrd="0" destOrd="11" presId="urn:microsoft.com/office/officeart/2005/8/layout/hList1"/>
    <dgm:cxn modelId="{C61FCD22-B41A-45EC-9E37-CC57E0CA7EDF}" type="presOf" srcId="{10F18866-7E92-4CD3-B158-C4D1C10C6C81}" destId="{02541AA5-2C99-4F73-8A90-919D532678BF}" srcOrd="0" destOrd="1" presId="urn:microsoft.com/office/officeart/2005/8/layout/hList1"/>
    <dgm:cxn modelId="{E054CE23-FCD5-4452-B978-7B8EA532B3A1}" srcId="{64557579-E8E7-474D-AECB-E86B33CFB7F8}" destId="{7168E8E8-0614-4CB3-A106-1ABF9B1C5057}" srcOrd="3" destOrd="0" parTransId="{8293F503-237D-48D5-A348-98D6FBCE3594}" sibTransId="{A2FED077-A4B7-4DBD-82B3-0ACFED46D359}"/>
    <dgm:cxn modelId="{43C38B24-68CF-4AA7-AE1D-9C315DA15274}" srcId="{7AD93D1D-6943-4834-9AC3-251F863E85C9}" destId="{A7F0D2BF-1A30-44A4-A990-4B48B08FC51F}" srcOrd="2" destOrd="0" parTransId="{14726736-39DD-427C-A534-F023A918B1A6}" sibTransId="{88A9E470-6637-4E13-AB04-4A2218D48928}"/>
    <dgm:cxn modelId="{67C23425-7149-4CD5-8213-D0E956AD5550}" type="presOf" srcId="{E8CD893E-7751-4559-9673-B1D67A964544}" destId="{02541AA5-2C99-4F73-8A90-919D532678BF}" srcOrd="0" destOrd="7" presId="urn:microsoft.com/office/officeart/2005/8/layout/hList1"/>
    <dgm:cxn modelId="{0F6C1029-15C1-43DE-B5F0-98285D89C996}" srcId="{7AD93D1D-6943-4834-9AC3-251F863E85C9}" destId="{1BBCE2E6-FAB1-4613-82F6-0B1115F4348E}" srcOrd="0" destOrd="0" parTransId="{47655B51-92D8-4703-9A35-23B3117F599A}" sibTransId="{2C5824F5-A267-4BBB-9CD1-BE560F714D32}"/>
    <dgm:cxn modelId="{84E0F031-BA43-4F00-91B4-C590A616CCCB}" srcId="{E3D279C5-B4CE-49D6-A373-6EBD5C8683CD}" destId="{9CEEF429-9306-43BA-9CA0-C828A6ECE702}" srcOrd="1" destOrd="0" parTransId="{4D524282-FE53-48DE-B84E-9BF23656EC34}" sibTransId="{B15AF6D7-5949-43AD-AC2D-337229CCCA15}"/>
    <dgm:cxn modelId="{B08AA232-2CA8-4565-8C51-DF13B65C0675}" type="presOf" srcId="{F6016070-E23E-49C9-9C50-8F744B98E01C}" destId="{08858F6D-A92B-4F91-8605-E1EF0FCB8D67}" srcOrd="0" destOrd="5" presId="urn:microsoft.com/office/officeart/2005/8/layout/hList1"/>
    <dgm:cxn modelId="{4E67A332-F6B4-462C-AA7C-24BD71118C8F}" type="presOf" srcId="{18C274F6-D0A1-476F-B596-1E1B00D1EBFA}" destId="{08858F6D-A92B-4F91-8605-E1EF0FCB8D67}" srcOrd="0" destOrd="4" presId="urn:microsoft.com/office/officeart/2005/8/layout/hList1"/>
    <dgm:cxn modelId="{E9FF4C38-E229-4462-B514-B01E330F8579}" srcId="{7AD93D1D-6943-4834-9AC3-251F863E85C9}" destId="{2F39E855-8387-4190-8F35-B1CA79ABA7FC}" srcOrd="6" destOrd="0" parTransId="{933CD82F-B0B2-4A78-AAB1-0B9B4BFE60EC}" sibTransId="{D3E6D843-FB97-4697-BBB3-7E66415B20AB}"/>
    <dgm:cxn modelId="{9AF5253A-13A0-4CCF-AA45-59FB6A8B3AB7}" type="presOf" srcId="{991AC06E-D19D-41BB-870D-FB6FF92F3C88}" destId="{08858F6D-A92B-4F91-8605-E1EF0FCB8D67}" srcOrd="0" destOrd="6" presId="urn:microsoft.com/office/officeart/2005/8/layout/hList1"/>
    <dgm:cxn modelId="{43832E3B-C3FA-40CB-9353-6167F7ABFFC4}" srcId="{A588B0BD-D619-4AD6-9664-F2F105EF20CF}" destId="{E3D279C5-B4CE-49D6-A373-6EBD5C8683CD}" srcOrd="3" destOrd="0" parTransId="{2447D46E-D4BF-40DA-B193-9FF0CB13DEFB}" sibTransId="{7A469EEF-8ACE-4976-8A8E-46744485405A}"/>
    <dgm:cxn modelId="{2903633E-6524-4174-A1E3-29911CB47876}" srcId="{A588B0BD-D619-4AD6-9664-F2F105EF20CF}" destId="{654AB989-52B1-427F-B223-E514608B237D}" srcOrd="4" destOrd="0" parTransId="{77472E98-8A2F-4DAD-B657-9679BB0C7061}" sibTransId="{1ACB3085-ECC6-4132-8847-4A69F8227B1D}"/>
    <dgm:cxn modelId="{7E7A255B-57FF-48B2-B58C-3981272EAB6A}" type="presOf" srcId="{3C42BFF6-4803-42D9-A530-B4ECC6FE4A39}" destId="{85D1C539-2DDB-4121-BCCF-655A829F567A}" srcOrd="0" destOrd="4" presId="urn:microsoft.com/office/officeart/2005/8/layout/hList1"/>
    <dgm:cxn modelId="{F2D4E75F-FB36-4AA6-A0C3-BD076F9257D7}" srcId="{654AB989-52B1-427F-B223-E514608B237D}" destId="{ECB8B7B4-D4DD-4DBD-8233-0CA73061F4AF}" srcOrd="9" destOrd="0" parTransId="{620887BA-C362-4FED-BCBC-FA1322BC3388}" sibTransId="{2ACD460C-01B4-4C54-A1A2-44E9ECCD8F7C}"/>
    <dgm:cxn modelId="{DBF12A61-9D7A-4450-9606-98453D5BA77F}" srcId="{CD1314CE-051C-4C85-AC70-C597253C514A}" destId="{25F40283-73F0-4480-8EAB-E8E4D6041C93}" srcOrd="2" destOrd="0" parTransId="{EA9CE229-279B-455F-942B-B94F031600B5}" sibTransId="{D999866B-5E15-4F07-828E-29E7009A927A}"/>
    <dgm:cxn modelId="{1CC67C41-351F-4937-BE0C-8424083AD6F7}" srcId="{654AB989-52B1-427F-B223-E514608B237D}" destId="{0161CDA4-FB26-4948-8CCD-9F9B03F7B5C8}" srcOrd="3" destOrd="0" parTransId="{B4EE24C3-85DE-48DF-AF99-B0DE072842C3}" sibTransId="{19B42286-760F-4ABE-B9AD-7BB502FD9204}"/>
    <dgm:cxn modelId="{02B0DC45-9CED-49BA-8253-83DEA48B2ED4}" type="presOf" srcId="{02051BDC-CA4D-4B82-8CBC-84C8F3385E50}" destId="{232624EE-8288-46E9-9156-0302730DB826}" srcOrd="0" destOrd="5" presId="urn:microsoft.com/office/officeart/2005/8/layout/hList1"/>
    <dgm:cxn modelId="{2D6F2E47-FB47-4F16-A6AE-A0000E8FCC52}" srcId="{64557579-E8E7-474D-AECB-E86B33CFB7F8}" destId="{991AC06E-D19D-41BB-870D-FB6FF92F3C88}" srcOrd="6" destOrd="0" parTransId="{9B023CBB-2291-4F13-ADFB-22BC79D6C02A}" sibTransId="{77CA1FF5-615A-4D56-9150-0F76F1AC5DFD}"/>
    <dgm:cxn modelId="{D6FE3368-4CE2-40AD-9E44-805E0BDFC3EE}" type="presOf" srcId="{59F7F6B7-E089-4386-95A4-E9E2770D26AF}" destId="{85D1C539-2DDB-4121-BCCF-655A829F567A}" srcOrd="0" destOrd="3" presId="urn:microsoft.com/office/officeart/2005/8/layout/hList1"/>
    <dgm:cxn modelId="{AF3D8F4D-4F9B-471F-A5CC-B3CF7D38417B}" type="presOf" srcId="{0161CDA4-FB26-4948-8CCD-9F9B03F7B5C8}" destId="{02541AA5-2C99-4F73-8A90-919D532678BF}" srcOrd="0" destOrd="3" presId="urn:microsoft.com/office/officeart/2005/8/layout/hList1"/>
    <dgm:cxn modelId="{BA2D616E-6046-4041-9E60-1CFC39B76F6A}" type="presOf" srcId="{2F39E855-8387-4190-8F35-B1CA79ABA7FC}" destId="{85D1C539-2DDB-4121-BCCF-655A829F567A}" srcOrd="0" destOrd="6" presId="urn:microsoft.com/office/officeart/2005/8/layout/hList1"/>
    <dgm:cxn modelId="{BEC01050-BDD3-4F54-836F-0F5C81217EAB}" srcId="{654AB989-52B1-427F-B223-E514608B237D}" destId="{6BFA6C85-2C22-4CA2-A21E-E6D543CF83F5}" srcOrd="11" destOrd="0" parTransId="{736B106C-0454-4992-9613-8A7E6CE25C4A}" sibTransId="{ECE955DD-7B93-41F8-8598-1CEEA2CC0DD5}"/>
    <dgm:cxn modelId="{67A21451-073A-42A4-9DF3-86F19A413D24}" type="presOf" srcId="{68500517-7E02-4C05-A0E8-26989B301D40}" destId="{232624EE-8288-46E9-9156-0302730DB826}" srcOrd="0" destOrd="4" presId="urn:microsoft.com/office/officeart/2005/8/layout/hList1"/>
    <dgm:cxn modelId="{4F522872-992B-4F46-B5AA-A4472EBA2AF9}" srcId="{7AD93D1D-6943-4834-9AC3-251F863E85C9}" destId="{564A7C24-C68F-4228-90B3-73A79BBE62DC}" srcOrd="8" destOrd="0" parTransId="{61EED9B7-D212-4504-B266-A0B3845E162F}" sibTransId="{5FFD1D3C-8C56-4627-93D6-B67FB19D359D}"/>
    <dgm:cxn modelId="{03D20058-9BFE-489C-B0EF-F6E1DDE68C2F}" srcId="{64557579-E8E7-474D-AECB-E86B33CFB7F8}" destId="{068AE2C0-3D38-4AAC-BF7C-6FD63A6F99C6}" srcOrd="1" destOrd="0" parTransId="{0D5BF959-8376-460E-B2FE-F5A57DA8DC6D}" sibTransId="{CFD08118-03A9-4F99-8EDD-DD0242E61B35}"/>
    <dgm:cxn modelId="{A4B54378-ABE6-4864-AD24-034B8B3C99BB}" srcId="{654AB989-52B1-427F-B223-E514608B237D}" destId="{77774108-33DF-402A-A44D-02E342B716F4}" srcOrd="5" destOrd="0" parTransId="{8873DD90-2CE4-40DA-807F-BC9FDC56997A}" sibTransId="{A2FEF841-4ED7-44D8-A8F4-741FB8AC70D0}"/>
    <dgm:cxn modelId="{99EAA27F-0771-42B8-835D-11649AC32602}" type="presOf" srcId="{9CEEF429-9306-43BA-9CA0-C828A6ECE702}" destId="{232624EE-8288-46E9-9156-0302730DB826}" srcOrd="0" destOrd="1" presId="urn:microsoft.com/office/officeart/2005/8/layout/hList1"/>
    <dgm:cxn modelId="{6476AB8A-D3F6-4FBE-B363-E14A85C4AEC5}" type="presOf" srcId="{A588B0BD-D619-4AD6-9664-F2F105EF20CF}" destId="{AEC6CC21-1580-477C-89D6-BBF5016B632F}" srcOrd="0" destOrd="0" presId="urn:microsoft.com/office/officeart/2005/8/layout/hList1"/>
    <dgm:cxn modelId="{A4FE618B-5E6D-4E88-9D6B-13AC72E3A5AC}" srcId="{654AB989-52B1-427F-B223-E514608B237D}" destId="{4F735E8B-D530-486E-9DED-3D35D43EDDB5}" srcOrd="0" destOrd="0" parTransId="{77B2FDFE-20AF-46BE-90E3-CFE5117101D0}" sibTransId="{9947ACD7-0F74-45C7-84E4-18E5DF389343}"/>
    <dgm:cxn modelId="{F9807091-65EE-4382-A319-0E6F02EF7844}" type="presOf" srcId="{8D773160-ED8B-48B3-81EC-8B7A96A6B9C3}" destId="{D31D82EE-09F5-4F39-8C2B-EA177BB1A698}" srcOrd="0" destOrd="0" presId="urn:microsoft.com/office/officeart/2005/8/layout/hList1"/>
    <dgm:cxn modelId="{00C89195-F102-49F1-9D8D-E599A6046F9F}" srcId="{E3D279C5-B4CE-49D6-A373-6EBD5C8683CD}" destId="{BD3C8E19-7220-46AA-B5A4-49FEFC5720BB}" srcOrd="0" destOrd="0" parTransId="{76415974-70DA-4D40-A4C7-AEEC55656110}" sibTransId="{B223643B-A320-4FD3-9D47-FABF7966ACA7}"/>
    <dgm:cxn modelId="{69FBE29A-AEC7-4DF6-B5C3-35722BA5FDF1}" type="presOf" srcId="{5EE9956C-8B04-4855-A36B-E0A6917D395F}" destId="{02541AA5-2C99-4F73-8A90-919D532678BF}" srcOrd="0" destOrd="8" presId="urn:microsoft.com/office/officeart/2005/8/layout/hList1"/>
    <dgm:cxn modelId="{BC2DCF9C-050B-4A1D-8B4E-1530690AFC75}" type="presOf" srcId="{ADC1AA01-7E26-4992-8637-8B66A49D717F}" destId="{08858F6D-A92B-4F91-8605-E1EF0FCB8D67}" srcOrd="0" destOrd="0" presId="urn:microsoft.com/office/officeart/2005/8/layout/hList1"/>
    <dgm:cxn modelId="{99AC63A1-60BE-4A12-BE5F-AE55830F3D63}" type="presOf" srcId="{72D75854-2701-4A25-92B8-3004E23025FD}" destId="{D31D82EE-09F5-4F39-8C2B-EA177BB1A698}" srcOrd="0" destOrd="1" presId="urn:microsoft.com/office/officeart/2005/8/layout/hList1"/>
    <dgm:cxn modelId="{70BDDCA2-02E0-4699-A3F6-6496020793D8}" type="presOf" srcId="{25F40283-73F0-4480-8EAB-E8E4D6041C93}" destId="{D31D82EE-09F5-4F39-8C2B-EA177BB1A698}" srcOrd="0" destOrd="2" presId="urn:microsoft.com/office/officeart/2005/8/layout/hList1"/>
    <dgm:cxn modelId="{2AE848A4-B471-42A0-9D42-ED3A04217A40}" srcId="{64557579-E8E7-474D-AECB-E86B33CFB7F8}" destId="{18C274F6-D0A1-476F-B596-1E1B00D1EBFA}" srcOrd="4" destOrd="0" parTransId="{4A6BFF48-55C8-4A0F-8D4C-C8B864341D3C}" sibTransId="{184D39C1-9425-4C6F-92BE-A57A69C5FDAA}"/>
    <dgm:cxn modelId="{3DA484A8-EEA5-44FF-BD8B-584259876BC6}" type="presOf" srcId="{4F735E8B-D530-486E-9DED-3D35D43EDDB5}" destId="{02541AA5-2C99-4F73-8A90-919D532678BF}" srcOrd="0" destOrd="0" presId="urn:microsoft.com/office/officeart/2005/8/layout/hList1"/>
    <dgm:cxn modelId="{C0CE1FA9-5CBA-4843-A4E0-176B5B5331E7}" type="presOf" srcId="{A7F0D2BF-1A30-44A4-A990-4B48B08FC51F}" destId="{85D1C539-2DDB-4121-BCCF-655A829F567A}" srcOrd="0" destOrd="2" presId="urn:microsoft.com/office/officeart/2005/8/layout/hList1"/>
    <dgm:cxn modelId="{6F5AADA9-182D-45BE-98DC-49074939EEFC}" type="presOf" srcId="{E3D279C5-B4CE-49D6-A373-6EBD5C8683CD}" destId="{5E2E4526-CE36-4B87-B46F-6878847CE029}" srcOrd="0" destOrd="0" presId="urn:microsoft.com/office/officeart/2005/8/layout/hList1"/>
    <dgm:cxn modelId="{F6A3F9AC-5CD8-4BE1-8309-80ED73B1CCA2}" type="presOf" srcId="{CD1314CE-051C-4C85-AC70-C597253C514A}" destId="{DF12ECCB-5474-42F4-B660-80F87465FD10}" srcOrd="0" destOrd="0" presId="urn:microsoft.com/office/officeart/2005/8/layout/hList1"/>
    <dgm:cxn modelId="{CF3A0AAE-FFFB-4B9F-BBB6-3433F112F5DD}" srcId="{7AD93D1D-6943-4834-9AC3-251F863E85C9}" destId="{36C7E8CC-3A52-4EA3-B862-C82F4F1EA143}" srcOrd="1" destOrd="0" parTransId="{EDAD4760-A49A-4725-A73F-596287F33849}" sibTransId="{D1327955-A0DF-4B8B-B9EE-FB71F8516E7B}"/>
    <dgm:cxn modelId="{AB30FBAF-DE34-4716-ABFB-6C54790D230A}" srcId="{E3D279C5-B4CE-49D6-A373-6EBD5C8683CD}" destId="{68500517-7E02-4C05-A0E8-26989B301D40}" srcOrd="4" destOrd="0" parTransId="{01CAAA45-6761-4DE1-9A5E-1757590D8F87}" sibTransId="{45E856CD-BDA1-4FC9-B648-7A2A8C9754F6}"/>
    <dgm:cxn modelId="{D62744B1-CDEE-4787-96F9-0C17431F95CD}" srcId="{E3D279C5-B4CE-49D6-A373-6EBD5C8683CD}" destId="{5DD4DBF7-E434-4DEE-9671-DD329401E7C0}" srcOrd="2" destOrd="0" parTransId="{ED96A8C0-704D-40DB-B59C-29CBBCC0C4F0}" sibTransId="{DD3D7D37-0C3E-4592-91BF-AA835AF0ED6B}"/>
    <dgm:cxn modelId="{D690C7B1-0718-4D57-9B25-9F0774FD78F5}" srcId="{7AD93D1D-6943-4834-9AC3-251F863E85C9}" destId="{6ABED962-8704-4D05-A05A-CE547D1755AA}" srcOrd="7" destOrd="0" parTransId="{06BE7B09-60E2-4AB9-8F52-39EC861BBADD}" sibTransId="{A76CB0D2-C0B7-4E0A-9D58-1E5D190B0F57}"/>
    <dgm:cxn modelId="{FD5FC4B8-605A-4105-97F5-D0920BDA7899}" type="presOf" srcId="{564A7C24-C68F-4228-90B3-73A79BBE62DC}" destId="{85D1C539-2DDB-4121-BCCF-655A829F567A}" srcOrd="0" destOrd="8" presId="urn:microsoft.com/office/officeart/2005/8/layout/hList1"/>
    <dgm:cxn modelId="{9CCFB0BF-6A34-43E2-AE78-ADCFCE031B75}" type="presOf" srcId="{36474C7D-3AEE-4928-8BE4-B1A57AE5982C}" destId="{02541AA5-2C99-4F73-8A90-919D532678BF}" srcOrd="0" destOrd="4" presId="urn:microsoft.com/office/officeart/2005/8/layout/hList1"/>
    <dgm:cxn modelId="{864A22C3-204C-4889-B62C-3E734CB327F7}" srcId="{654AB989-52B1-427F-B223-E514608B237D}" destId="{E8CD893E-7751-4559-9673-B1D67A964544}" srcOrd="7" destOrd="0" parTransId="{4B561AAF-D0A9-4616-B156-931FCF4CD8D3}" sibTransId="{4BE350E8-B453-44DE-BB18-3DC8F468B3F8}"/>
    <dgm:cxn modelId="{BA93D1C5-9FB8-4993-867F-6D17585F443D}" srcId="{64557579-E8E7-474D-AECB-E86B33CFB7F8}" destId="{ADC1AA01-7E26-4992-8637-8B66A49D717F}" srcOrd="0" destOrd="0" parTransId="{6DB300CB-CA40-4F02-93A2-5F6186574BAF}" sibTransId="{7CC61E2C-1D4D-4FAC-B0FC-29B7D9E520EB}"/>
    <dgm:cxn modelId="{DD404EC6-D539-4698-A64E-689C358AB636}" type="presOf" srcId="{19F289C5-CC51-437A-9674-2DBE60A1CC26}" destId="{08858F6D-A92B-4F91-8605-E1EF0FCB8D67}" srcOrd="0" destOrd="2" presId="urn:microsoft.com/office/officeart/2005/8/layout/hList1"/>
    <dgm:cxn modelId="{D08056C8-100F-4664-9621-EC7616578245}" type="presOf" srcId="{11AEC395-EBDF-4BA6-861E-C63E56D1D44B}" destId="{232624EE-8288-46E9-9156-0302730DB826}" srcOrd="0" destOrd="3" presId="urn:microsoft.com/office/officeart/2005/8/layout/hList1"/>
    <dgm:cxn modelId="{71695CC9-868B-44C6-9157-3BC18DCAC171}" type="presOf" srcId="{ECB8B7B4-D4DD-4DBD-8233-0CA73061F4AF}" destId="{02541AA5-2C99-4F73-8A90-919D532678BF}" srcOrd="0" destOrd="9" presId="urn:microsoft.com/office/officeart/2005/8/layout/hList1"/>
    <dgm:cxn modelId="{947749CA-ECD5-44A4-9862-298D91779235}" type="presOf" srcId="{2F583614-49F5-45F1-B778-B0E17530683E}" destId="{02541AA5-2C99-4F73-8A90-919D532678BF}" srcOrd="0" destOrd="2" presId="urn:microsoft.com/office/officeart/2005/8/layout/hList1"/>
    <dgm:cxn modelId="{BB1047CD-974F-4FB3-88BB-1F4557FCDB58}" srcId="{654AB989-52B1-427F-B223-E514608B237D}" destId="{6C43CAFE-D3E6-4399-A26C-CAC2F0B0C45F}" srcOrd="10" destOrd="0" parTransId="{4A8BD81C-BE61-447B-AA47-8827E601202D}" sibTransId="{E5488814-A43B-4836-8F51-7866446D007B}"/>
    <dgm:cxn modelId="{EAA76AD3-1858-4D3D-8A86-EC17DE3748F8}" type="presOf" srcId="{95A2621B-18E0-46A2-8C83-041F56285ED3}" destId="{85D1C539-2DDB-4121-BCCF-655A829F567A}" srcOrd="0" destOrd="5" presId="urn:microsoft.com/office/officeart/2005/8/layout/hList1"/>
    <dgm:cxn modelId="{360997DA-7888-4100-897C-F68ABCF3CE49}" type="presOf" srcId="{7168E8E8-0614-4CB3-A106-1ABF9B1C5057}" destId="{08858F6D-A92B-4F91-8605-E1EF0FCB8D67}" srcOrd="0" destOrd="3" presId="urn:microsoft.com/office/officeart/2005/8/layout/hList1"/>
    <dgm:cxn modelId="{A7087EDB-ACA5-4266-B3F4-7200994698E6}" srcId="{A588B0BD-D619-4AD6-9664-F2F105EF20CF}" destId="{CD1314CE-051C-4C85-AC70-C597253C514A}" srcOrd="0" destOrd="0" parTransId="{30081D17-A6D6-4589-9D55-2AF93FB2D716}" sibTransId="{EA42C889-C812-45A1-85C8-FE698C79B7D1}"/>
    <dgm:cxn modelId="{542D84DB-85CF-45A0-8CE2-5A5F8AFBD35D}" srcId="{A588B0BD-D619-4AD6-9664-F2F105EF20CF}" destId="{7AD93D1D-6943-4834-9AC3-251F863E85C9}" srcOrd="2" destOrd="0" parTransId="{760D31D1-82D8-4836-9435-3CBB2A26A6E8}" sibTransId="{02F959F5-E448-49E4-802F-1A08B5D7D467}"/>
    <dgm:cxn modelId="{383B26E3-B6C0-445F-A11F-88B4D01771A0}" type="presOf" srcId="{2BDA864D-16D6-4965-A51A-B371F47D468C}" destId="{02541AA5-2C99-4F73-8A90-919D532678BF}" srcOrd="0" destOrd="6" presId="urn:microsoft.com/office/officeart/2005/8/layout/hList1"/>
    <dgm:cxn modelId="{E8D48AE5-A943-4780-BB55-7511ED0FD338}" type="presOf" srcId="{068AE2C0-3D38-4AAC-BF7C-6FD63A6F99C6}" destId="{08858F6D-A92B-4F91-8605-E1EF0FCB8D67}" srcOrd="0" destOrd="1" presId="urn:microsoft.com/office/officeart/2005/8/layout/hList1"/>
    <dgm:cxn modelId="{46A670E9-973D-4A77-88D3-8752DFF89437}" type="presOf" srcId="{36C7E8CC-3A52-4EA3-B862-C82F4F1EA143}" destId="{85D1C539-2DDB-4121-BCCF-655A829F567A}" srcOrd="0" destOrd="1" presId="urn:microsoft.com/office/officeart/2005/8/layout/hList1"/>
    <dgm:cxn modelId="{40EC37EE-D84A-44E9-B5D3-0B4FFC0FFA2C}" srcId="{654AB989-52B1-427F-B223-E514608B237D}" destId="{2F583614-49F5-45F1-B778-B0E17530683E}" srcOrd="2" destOrd="0" parTransId="{5632E67B-27D7-49AD-844A-14D0EE18F998}" sibTransId="{B7FDBE5F-3E8E-4DD0-88B9-FDDFF53D28EB}"/>
    <dgm:cxn modelId="{A0D40CF4-E1C8-43B7-BA2C-F88597CA6C40}" type="presOf" srcId="{1BBCE2E6-FAB1-4613-82F6-0B1115F4348E}" destId="{85D1C539-2DDB-4121-BCCF-655A829F567A}" srcOrd="0" destOrd="0" presId="urn:microsoft.com/office/officeart/2005/8/layout/hList1"/>
    <dgm:cxn modelId="{DC7E7EF4-B2B2-4FF2-BE76-7572FE6BED4C}" type="presOf" srcId="{6ABED962-8704-4D05-A05A-CE547D1755AA}" destId="{85D1C539-2DDB-4121-BCCF-655A829F567A}" srcOrd="0" destOrd="7" presId="urn:microsoft.com/office/officeart/2005/8/layout/hList1"/>
    <dgm:cxn modelId="{E3D7DCF4-9A72-471A-9F2D-9D79DA131345}" type="presOf" srcId="{77774108-33DF-402A-A44D-02E342B716F4}" destId="{02541AA5-2C99-4F73-8A90-919D532678BF}" srcOrd="0" destOrd="5" presId="urn:microsoft.com/office/officeart/2005/8/layout/hList1"/>
    <dgm:cxn modelId="{55EDFEF4-CFF8-40D0-A8B2-73BB5FD0C624}" srcId="{7AD93D1D-6943-4834-9AC3-251F863E85C9}" destId="{3C42BFF6-4803-42D9-A530-B4ECC6FE4A39}" srcOrd="4" destOrd="0" parTransId="{59B804E9-FBC4-4FBD-9C86-E47886F1DD0B}" sibTransId="{904BE828-E530-43DD-BBAF-3CEA6F5EF458}"/>
    <dgm:cxn modelId="{419242F6-5372-4FE5-932D-37A04EA69DE0}" type="presOf" srcId="{7AD93D1D-6943-4834-9AC3-251F863E85C9}" destId="{EF017755-7FF9-4CFB-9C6A-06B0241ADA9E}" srcOrd="0" destOrd="0" presId="urn:microsoft.com/office/officeart/2005/8/layout/hList1"/>
    <dgm:cxn modelId="{47B0A4F7-393C-476D-A94A-426015439667}" srcId="{CD1314CE-051C-4C85-AC70-C597253C514A}" destId="{72D75854-2701-4A25-92B8-3004E23025FD}" srcOrd="1" destOrd="0" parTransId="{D19C38D3-1C5B-4A5A-A39C-3902438C2F00}" sibTransId="{DFABEEE9-3948-45A7-8932-5D6F91F3A57F}"/>
    <dgm:cxn modelId="{360514F8-F32B-491E-BC0A-932090C2708B}" srcId="{654AB989-52B1-427F-B223-E514608B237D}" destId="{10F18866-7E92-4CD3-B158-C4D1C10C6C81}" srcOrd="1" destOrd="0" parTransId="{CAA5CF63-1DF5-49B7-B06E-43EA61C2AB6C}" sibTransId="{8CB2AB7A-266A-459E-A4CD-F1F11ED07CC0}"/>
    <dgm:cxn modelId="{3EBDA7F8-8B94-44F1-92A9-A0689CE6EF02}" srcId="{7AD93D1D-6943-4834-9AC3-251F863E85C9}" destId="{59F7F6B7-E089-4386-95A4-E9E2770D26AF}" srcOrd="3" destOrd="0" parTransId="{507A552C-2D24-491B-AFD6-D05ED4195D0F}" sibTransId="{67B89770-74A1-4D91-886C-2B135333BF92}"/>
    <dgm:cxn modelId="{4217A8F9-769F-4A81-99E2-9E1C390A1D65}" srcId="{CD1314CE-051C-4C85-AC70-C597253C514A}" destId="{8D773160-ED8B-48B3-81EC-8B7A96A6B9C3}" srcOrd="0" destOrd="0" parTransId="{E758942C-B60C-4E85-9A94-E87A4717CADE}" sibTransId="{CA45ADDF-0DC1-4A79-91E8-9E38635C1877}"/>
    <dgm:cxn modelId="{66EEC3FA-3D68-49C4-BF4A-37CD056E4B9A}" srcId="{64557579-E8E7-474D-AECB-E86B33CFB7F8}" destId="{19F289C5-CC51-437A-9674-2DBE60A1CC26}" srcOrd="2" destOrd="0" parTransId="{5BDB2793-970E-40CE-899D-99A5A254E5C3}" sibTransId="{F54FABA5-45E2-46F2-AC22-0028140B142F}"/>
    <dgm:cxn modelId="{CC8BF0FD-9C29-4974-95D4-2CF53996603A}" srcId="{64557579-E8E7-474D-AECB-E86B33CFB7F8}" destId="{F6016070-E23E-49C9-9C50-8F744B98E01C}" srcOrd="5" destOrd="0" parTransId="{2F224743-6617-4495-92E3-DAB1824D47E2}" sibTransId="{711CBDF0-AC0A-4821-8886-FA1D5298D8F1}"/>
    <dgm:cxn modelId="{D29F66E8-848B-415D-9500-E3FF05BC9D23}" type="presParOf" srcId="{AEC6CC21-1580-477C-89D6-BBF5016B632F}" destId="{AC0A5DBC-8AE4-46DD-A898-898086C165EA}" srcOrd="0" destOrd="0" presId="urn:microsoft.com/office/officeart/2005/8/layout/hList1"/>
    <dgm:cxn modelId="{E3506AA3-3753-4EFB-B73A-374458788755}" type="presParOf" srcId="{AC0A5DBC-8AE4-46DD-A898-898086C165EA}" destId="{DF12ECCB-5474-42F4-B660-80F87465FD10}" srcOrd="0" destOrd="0" presId="urn:microsoft.com/office/officeart/2005/8/layout/hList1"/>
    <dgm:cxn modelId="{1C1A7F3B-E11D-4F63-A3FD-F90091BDFBB1}" type="presParOf" srcId="{AC0A5DBC-8AE4-46DD-A898-898086C165EA}" destId="{D31D82EE-09F5-4F39-8C2B-EA177BB1A698}" srcOrd="1" destOrd="0" presId="urn:microsoft.com/office/officeart/2005/8/layout/hList1"/>
    <dgm:cxn modelId="{50A14315-2FDB-4CFB-9448-180AC379D35F}" type="presParOf" srcId="{AEC6CC21-1580-477C-89D6-BBF5016B632F}" destId="{DDE8D3E6-E685-426F-B2AC-AC0BDED7BE6D}" srcOrd="1" destOrd="0" presId="urn:microsoft.com/office/officeart/2005/8/layout/hList1"/>
    <dgm:cxn modelId="{CA5F3B91-B21A-475E-BDB1-5E24FC18C813}" type="presParOf" srcId="{AEC6CC21-1580-477C-89D6-BBF5016B632F}" destId="{534B2878-DCF2-40AC-B6F4-F31902B98EBE}" srcOrd="2" destOrd="0" presId="urn:microsoft.com/office/officeart/2005/8/layout/hList1"/>
    <dgm:cxn modelId="{9BDABB6F-19B9-4B03-932F-BE1C0222DBDE}" type="presParOf" srcId="{534B2878-DCF2-40AC-B6F4-F31902B98EBE}" destId="{8FAAA64A-5046-4D8B-AEB4-24B94709492C}" srcOrd="0" destOrd="0" presId="urn:microsoft.com/office/officeart/2005/8/layout/hList1"/>
    <dgm:cxn modelId="{62379164-A15F-4A00-8815-ECFF8498B2FF}" type="presParOf" srcId="{534B2878-DCF2-40AC-B6F4-F31902B98EBE}" destId="{08858F6D-A92B-4F91-8605-E1EF0FCB8D67}" srcOrd="1" destOrd="0" presId="urn:microsoft.com/office/officeart/2005/8/layout/hList1"/>
    <dgm:cxn modelId="{3F16F8AD-F5FD-4300-B148-C759C9D53226}" type="presParOf" srcId="{AEC6CC21-1580-477C-89D6-BBF5016B632F}" destId="{E5911B66-7F31-4E29-B6EA-43BE68EAFFE4}" srcOrd="3" destOrd="0" presId="urn:microsoft.com/office/officeart/2005/8/layout/hList1"/>
    <dgm:cxn modelId="{9003E71C-FE63-4C01-9593-2DDCDE5FA28D}" type="presParOf" srcId="{AEC6CC21-1580-477C-89D6-BBF5016B632F}" destId="{F435A956-C4EE-48A5-9E50-1F3B39E9542F}" srcOrd="4" destOrd="0" presId="urn:microsoft.com/office/officeart/2005/8/layout/hList1"/>
    <dgm:cxn modelId="{C95C66F5-C8BC-4AF9-BAF3-CF80C8685133}" type="presParOf" srcId="{F435A956-C4EE-48A5-9E50-1F3B39E9542F}" destId="{EF017755-7FF9-4CFB-9C6A-06B0241ADA9E}" srcOrd="0" destOrd="0" presId="urn:microsoft.com/office/officeart/2005/8/layout/hList1"/>
    <dgm:cxn modelId="{D5F8FCEA-3264-4179-9B55-855CCA35600E}" type="presParOf" srcId="{F435A956-C4EE-48A5-9E50-1F3B39E9542F}" destId="{85D1C539-2DDB-4121-BCCF-655A829F567A}" srcOrd="1" destOrd="0" presId="urn:microsoft.com/office/officeart/2005/8/layout/hList1"/>
    <dgm:cxn modelId="{16698143-43E1-4FC1-8D4F-2817AB75FEFC}" type="presParOf" srcId="{AEC6CC21-1580-477C-89D6-BBF5016B632F}" destId="{D46D4E9A-1EB4-46F7-9A52-BA3219C2F944}" srcOrd="5" destOrd="0" presId="urn:microsoft.com/office/officeart/2005/8/layout/hList1"/>
    <dgm:cxn modelId="{3D7C6811-83CC-453A-8DE3-E525E77D100F}" type="presParOf" srcId="{AEC6CC21-1580-477C-89D6-BBF5016B632F}" destId="{DC4039B5-8E42-41D4-9847-416981E9F641}" srcOrd="6" destOrd="0" presId="urn:microsoft.com/office/officeart/2005/8/layout/hList1"/>
    <dgm:cxn modelId="{2CCC2F0D-8FF7-42F4-A5B1-8669637D885F}" type="presParOf" srcId="{DC4039B5-8E42-41D4-9847-416981E9F641}" destId="{5E2E4526-CE36-4B87-B46F-6878847CE029}" srcOrd="0" destOrd="0" presId="urn:microsoft.com/office/officeart/2005/8/layout/hList1"/>
    <dgm:cxn modelId="{30F02B8F-D3C0-4D85-8BAC-67DA30665800}" type="presParOf" srcId="{DC4039B5-8E42-41D4-9847-416981E9F641}" destId="{232624EE-8288-46E9-9156-0302730DB826}" srcOrd="1" destOrd="0" presId="urn:microsoft.com/office/officeart/2005/8/layout/hList1"/>
    <dgm:cxn modelId="{487FA6C2-D08C-452E-82D4-CA60D972CBB3}" type="presParOf" srcId="{AEC6CC21-1580-477C-89D6-BBF5016B632F}" destId="{CC50EED9-1874-4D36-B9A7-13405B238F35}" srcOrd="7" destOrd="0" presId="urn:microsoft.com/office/officeart/2005/8/layout/hList1"/>
    <dgm:cxn modelId="{707B798D-EF11-47B8-BB2E-9C5AEE8B4F57}" type="presParOf" srcId="{AEC6CC21-1580-477C-89D6-BBF5016B632F}" destId="{EF15F725-26AF-4C65-9A3B-28CAFADE8981}" srcOrd="8" destOrd="0" presId="urn:microsoft.com/office/officeart/2005/8/layout/hList1"/>
    <dgm:cxn modelId="{7A5DD603-3FAA-4DEC-B9CF-5CA1531C0E3A}" type="presParOf" srcId="{EF15F725-26AF-4C65-9A3B-28CAFADE8981}" destId="{88B2EF0A-C2D6-4D61-BC70-8C5D01E1C8D8}" srcOrd="0" destOrd="0" presId="urn:microsoft.com/office/officeart/2005/8/layout/hList1"/>
    <dgm:cxn modelId="{DA6DA14F-FE1E-4670-92A3-2316D8259CE5}" type="presParOf" srcId="{EF15F725-26AF-4C65-9A3B-28CAFADE8981}" destId="{02541AA5-2C99-4F73-8A90-919D532678B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57D68-70E3-4654-B314-BBA6688B6DCD}">
      <dsp:nvSpPr>
        <dsp:cNvPr id="0" name=""/>
        <dsp:cNvSpPr/>
      </dsp:nvSpPr>
      <dsp:spPr>
        <a:xfrm>
          <a:off x="3506286" y="2099599"/>
          <a:ext cx="2668682" cy="2308518"/>
        </a:xfrm>
        <a:prstGeom prst="hexagon">
          <a:avLst>
            <a:gd name="adj" fmla="val 28570"/>
            <a:gd name="vf" fmla="val 115470"/>
          </a:avLst>
        </a:prstGeom>
        <a:solidFill>
          <a:srgbClr val="009999"/>
        </a:solidFill>
        <a:ln w="12700" cap="flat" cmpd="sng" algn="ctr">
          <a:solidFill>
            <a:srgbClr val="CC006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Nirmala UI" panose="020B0502040204020203" pitchFamily="34" charset="0"/>
              <a:ea typeface="Nirmala UI" panose="020B0502040204020203" pitchFamily="34" charset="0"/>
              <a:cs typeface="Nirmala UI" panose="020B0502040204020203" pitchFamily="34" charset="0"/>
            </a:rPr>
            <a:t>Governor’s Call to Action Reentry 2030</a:t>
          </a:r>
        </a:p>
      </dsp:txBody>
      <dsp:txXfrm>
        <a:off x="3948524" y="2482153"/>
        <a:ext cx="1784206" cy="1543410"/>
      </dsp:txXfrm>
    </dsp:sp>
    <dsp:sp modelId="{C806A20B-4843-48AD-811D-4473B25B2521}">
      <dsp:nvSpPr>
        <dsp:cNvPr id="0" name=""/>
        <dsp:cNvSpPr/>
      </dsp:nvSpPr>
      <dsp:spPr>
        <a:xfrm>
          <a:off x="5177394" y="995129"/>
          <a:ext cx="1006886" cy="867565"/>
        </a:xfrm>
        <a:prstGeom prst="hexagon">
          <a:avLst>
            <a:gd name="adj" fmla="val 28900"/>
            <a:gd name="vf" fmla="val 11547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2E36C4-8270-4E32-BFB9-E187ACF79D85}">
      <dsp:nvSpPr>
        <dsp:cNvPr id="0" name=""/>
        <dsp:cNvSpPr/>
      </dsp:nvSpPr>
      <dsp:spPr>
        <a:xfrm>
          <a:off x="3752110" y="0"/>
          <a:ext cx="2186966" cy="1891982"/>
        </a:xfrm>
        <a:prstGeom prst="hexagon">
          <a:avLst>
            <a:gd name="adj" fmla="val 28570"/>
            <a:gd name="vf" fmla="val 11547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Nirmala UI" panose="020B0502040204020203" pitchFamily="34" charset="0"/>
              <a:ea typeface="Nirmala UI" panose="020B0502040204020203" pitchFamily="34" charset="0"/>
              <a:cs typeface="Nirmala UI" panose="020B0502040204020203" pitchFamily="34" charset="0"/>
            </a:rPr>
            <a:t>DOC represented at the Health Services </a:t>
          </a:r>
          <a:br>
            <a:rPr lang="en-US" sz="1400" kern="1200" dirty="0">
              <a:latin typeface="Nirmala UI" panose="020B0502040204020203" pitchFamily="34" charset="0"/>
              <a:ea typeface="Nirmala UI" panose="020B0502040204020203" pitchFamily="34" charset="0"/>
              <a:cs typeface="Nirmala UI" panose="020B0502040204020203" pitchFamily="34" charset="0"/>
            </a:rPr>
          </a:br>
          <a:r>
            <a:rPr lang="en-US" sz="1400" kern="1200" dirty="0">
              <a:latin typeface="Nirmala UI" panose="020B0502040204020203" pitchFamily="34" charset="0"/>
              <a:ea typeface="Nirmala UI" panose="020B0502040204020203" pitchFamily="34" charset="0"/>
              <a:cs typeface="Nirmala UI" panose="020B0502040204020203" pitchFamily="34" charset="0"/>
            </a:rPr>
            <a:t>Sub-Cabinet  </a:t>
          </a:r>
        </a:p>
      </dsp:txBody>
      <dsp:txXfrm>
        <a:off x="4114537" y="313542"/>
        <a:ext cx="1462112" cy="1264898"/>
      </dsp:txXfrm>
    </dsp:sp>
    <dsp:sp modelId="{093ABE3E-5228-49D6-863A-5C730FE4A986}">
      <dsp:nvSpPr>
        <dsp:cNvPr id="0" name=""/>
        <dsp:cNvSpPr/>
      </dsp:nvSpPr>
      <dsp:spPr>
        <a:xfrm>
          <a:off x="6352508" y="2617015"/>
          <a:ext cx="1006886" cy="867565"/>
        </a:xfrm>
        <a:prstGeom prst="hexagon">
          <a:avLst>
            <a:gd name="adj" fmla="val 28900"/>
            <a:gd name="vf" fmla="val 11547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F1AFA7-ACCD-4F59-B01B-E2F1106E6CF0}">
      <dsp:nvSpPr>
        <dsp:cNvPr id="0" name=""/>
        <dsp:cNvSpPr/>
      </dsp:nvSpPr>
      <dsp:spPr>
        <a:xfrm>
          <a:off x="5757812" y="1163696"/>
          <a:ext cx="2186966" cy="1891982"/>
        </a:xfrm>
        <a:prstGeom prst="hexagon">
          <a:avLst>
            <a:gd name="adj" fmla="val 28570"/>
            <a:gd name="vf" fmla="val 115470"/>
          </a:avLst>
        </a:prstGeom>
        <a:solidFill>
          <a:schemeClr val="accent1">
            <a:shade val="50000"/>
            <a:hueOff val="134164"/>
            <a:satOff val="-3267"/>
            <a:lumOff val="1429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Nirmala UI" panose="020B0502040204020203" pitchFamily="34" charset="0"/>
              <a:ea typeface="Nirmala UI" panose="020B0502040204020203" pitchFamily="34" charset="0"/>
              <a:cs typeface="Nirmala UI" panose="020B0502040204020203" pitchFamily="34" charset="0"/>
            </a:rPr>
            <a:t>Support and funding for other agencies to prioritize those reentering </a:t>
          </a:r>
        </a:p>
      </dsp:txBody>
      <dsp:txXfrm>
        <a:off x="6120239" y="1477238"/>
        <a:ext cx="1462112" cy="1264898"/>
      </dsp:txXfrm>
    </dsp:sp>
    <dsp:sp modelId="{04185903-F851-4CD1-BBE7-B485E1CD0E04}">
      <dsp:nvSpPr>
        <dsp:cNvPr id="0" name=""/>
        <dsp:cNvSpPr/>
      </dsp:nvSpPr>
      <dsp:spPr>
        <a:xfrm>
          <a:off x="5536198" y="4447819"/>
          <a:ext cx="1006886" cy="867565"/>
        </a:xfrm>
        <a:prstGeom prst="hexagon">
          <a:avLst>
            <a:gd name="adj" fmla="val 28900"/>
            <a:gd name="vf" fmla="val 11547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A6BE0D-0B8B-4D04-BA18-12C761CC1FE8}">
      <dsp:nvSpPr>
        <dsp:cNvPr id="0" name=""/>
        <dsp:cNvSpPr/>
      </dsp:nvSpPr>
      <dsp:spPr>
        <a:xfrm>
          <a:off x="5757812" y="3451388"/>
          <a:ext cx="2186966" cy="1891982"/>
        </a:xfrm>
        <a:prstGeom prst="hexagon">
          <a:avLst>
            <a:gd name="adj" fmla="val 28570"/>
            <a:gd name="vf" fmla="val 115470"/>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Nirmala UI" panose="020B0502040204020203" pitchFamily="34" charset="0"/>
              <a:ea typeface="Nirmala UI" panose="020B0502040204020203" pitchFamily="34" charset="0"/>
              <a:cs typeface="Nirmala UI" panose="020B0502040204020203" pitchFamily="34" charset="0"/>
            </a:rPr>
            <a:t>Increase affordable housing </a:t>
          </a:r>
        </a:p>
      </dsp:txBody>
      <dsp:txXfrm>
        <a:off x="6120239" y="3764930"/>
        <a:ext cx="1462112" cy="1264898"/>
      </dsp:txXfrm>
    </dsp:sp>
    <dsp:sp modelId="{895BE947-9CF0-4B6A-BC73-3852592B848B}">
      <dsp:nvSpPr>
        <dsp:cNvPr id="0" name=""/>
        <dsp:cNvSpPr/>
      </dsp:nvSpPr>
      <dsp:spPr>
        <a:xfrm>
          <a:off x="3511252" y="4637863"/>
          <a:ext cx="1006886" cy="867565"/>
        </a:xfrm>
        <a:prstGeom prst="hexagon">
          <a:avLst>
            <a:gd name="adj" fmla="val 28900"/>
            <a:gd name="vf" fmla="val 11547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8B65C8-307A-42B1-BA69-B516120D21C7}">
      <dsp:nvSpPr>
        <dsp:cNvPr id="0" name=""/>
        <dsp:cNvSpPr/>
      </dsp:nvSpPr>
      <dsp:spPr>
        <a:xfrm>
          <a:off x="3752110" y="4616386"/>
          <a:ext cx="2186966" cy="1891982"/>
        </a:xfrm>
        <a:prstGeom prst="hexagon">
          <a:avLst>
            <a:gd name="adj" fmla="val 28570"/>
            <a:gd name="vf" fmla="val 115470"/>
          </a:avLst>
        </a:prstGeom>
        <a:solidFill>
          <a:srgbClr val="8D9CC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Nirmala UI" panose="020B0502040204020203" pitchFamily="34" charset="0"/>
              <a:ea typeface="Nirmala UI" panose="020B0502040204020203" pitchFamily="34" charset="0"/>
              <a:cs typeface="Nirmala UI" panose="020B0502040204020203" pitchFamily="34" charset="0"/>
            </a:rPr>
            <a:t>Increase jobs for formerly incarcerated and increase job readiness</a:t>
          </a:r>
        </a:p>
      </dsp:txBody>
      <dsp:txXfrm>
        <a:off x="4114537" y="4929928"/>
        <a:ext cx="1462112" cy="1264898"/>
      </dsp:txXfrm>
    </dsp:sp>
    <dsp:sp modelId="{71DE1D2F-D6B5-46D2-B9E0-9AC2F5F2705F}">
      <dsp:nvSpPr>
        <dsp:cNvPr id="0" name=""/>
        <dsp:cNvSpPr/>
      </dsp:nvSpPr>
      <dsp:spPr>
        <a:xfrm>
          <a:off x="2316894" y="3016629"/>
          <a:ext cx="1006886" cy="867565"/>
        </a:xfrm>
        <a:prstGeom prst="hexagon">
          <a:avLst>
            <a:gd name="adj" fmla="val 28900"/>
            <a:gd name="vf" fmla="val 11547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1723F9-0A89-4262-B54F-3CCDECBD052B}">
      <dsp:nvSpPr>
        <dsp:cNvPr id="0" name=""/>
        <dsp:cNvSpPr/>
      </dsp:nvSpPr>
      <dsp:spPr>
        <a:xfrm>
          <a:off x="1737096" y="3452689"/>
          <a:ext cx="2186966" cy="1891982"/>
        </a:xfrm>
        <a:prstGeom prst="hexagon">
          <a:avLst>
            <a:gd name="adj" fmla="val 28570"/>
            <a:gd name="vf" fmla="val 115470"/>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Nirmala UI" panose="020B0502040204020203" pitchFamily="34" charset="0"/>
              <a:ea typeface="Nirmala UI" panose="020B0502040204020203" pitchFamily="34" charset="0"/>
              <a:cs typeface="Nirmala UI" panose="020B0502040204020203" pitchFamily="34" charset="0"/>
            </a:rPr>
            <a:t>Create immediate access to substance abuse and MH treatment in the community</a:t>
          </a:r>
        </a:p>
      </dsp:txBody>
      <dsp:txXfrm>
        <a:off x="2099523" y="3766231"/>
        <a:ext cx="1462112" cy="1264898"/>
      </dsp:txXfrm>
    </dsp:sp>
    <dsp:sp modelId="{92C9276D-3DF6-4B34-9C31-AAC90F96770C}">
      <dsp:nvSpPr>
        <dsp:cNvPr id="0" name=""/>
        <dsp:cNvSpPr/>
      </dsp:nvSpPr>
      <dsp:spPr>
        <a:xfrm>
          <a:off x="1737096" y="1161093"/>
          <a:ext cx="2186966" cy="1891982"/>
        </a:xfrm>
        <a:prstGeom prst="hexagon">
          <a:avLst>
            <a:gd name="adj" fmla="val 28570"/>
            <a:gd name="vf" fmla="val 115470"/>
          </a:avLst>
        </a:prstGeom>
        <a:solidFill>
          <a:schemeClr val="accent1">
            <a:shade val="50000"/>
            <a:hueOff val="134164"/>
            <a:satOff val="-3267"/>
            <a:lumOff val="1429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Nirmala UI" panose="020B0502040204020203" pitchFamily="34" charset="0"/>
              <a:ea typeface="Nirmala UI" panose="020B0502040204020203" pitchFamily="34" charset="0"/>
              <a:cs typeface="Nirmala UI" panose="020B0502040204020203" pitchFamily="34" charset="0"/>
            </a:rPr>
            <a:t>HCA 1115 Waiver – access to Medicaid prior to release </a:t>
          </a:r>
        </a:p>
      </dsp:txBody>
      <dsp:txXfrm>
        <a:off x="2099523" y="1474635"/>
        <a:ext cx="1462112" cy="12648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2ECCB-5474-42F4-B660-80F87465FD10}">
      <dsp:nvSpPr>
        <dsp:cNvPr id="0" name=""/>
        <dsp:cNvSpPr/>
      </dsp:nvSpPr>
      <dsp:spPr>
        <a:xfrm>
          <a:off x="8261412" y="258071"/>
          <a:ext cx="1810677" cy="724270"/>
        </a:xfrm>
        <a:prstGeom prst="rect">
          <a:avLst/>
        </a:prstGeom>
        <a:solidFill>
          <a:schemeClr val="accent5">
            <a:hueOff val="0"/>
            <a:satOff val="0"/>
            <a:lumOff val="0"/>
            <a:alphaOff val="0"/>
          </a:schemeClr>
        </a:solidFill>
        <a:ln w="1905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Nirmala UI" panose="020B0502040204020203" pitchFamily="34" charset="0"/>
              <a:ea typeface="Nirmala UI" panose="020B0502040204020203" pitchFamily="34" charset="0"/>
              <a:cs typeface="Nirmala UI" panose="020B0502040204020203" pitchFamily="34" charset="0"/>
            </a:rPr>
            <a:t>Federal Partners </a:t>
          </a:r>
        </a:p>
      </dsp:txBody>
      <dsp:txXfrm>
        <a:off x="8261412" y="258071"/>
        <a:ext cx="1810677" cy="724270"/>
      </dsp:txXfrm>
    </dsp:sp>
    <dsp:sp modelId="{D31D82EE-09F5-4F39-8C2B-EA177BB1A698}">
      <dsp:nvSpPr>
        <dsp:cNvPr id="0" name=""/>
        <dsp:cNvSpPr/>
      </dsp:nvSpPr>
      <dsp:spPr>
        <a:xfrm>
          <a:off x="8261412" y="982342"/>
          <a:ext cx="1810677" cy="4237593"/>
        </a:xfrm>
        <a:prstGeom prst="rect">
          <a:avLst/>
        </a:prstGeom>
        <a:solidFill>
          <a:schemeClr val="accent5">
            <a:tint val="40000"/>
            <a:alpha val="90000"/>
            <a:hueOff val="0"/>
            <a:satOff val="0"/>
            <a:lumOff val="0"/>
            <a:alphaOff val="0"/>
          </a:schemeClr>
        </a:solidFill>
        <a:ln w="19050" cap="flat" cmpd="sng" algn="ctr">
          <a:solidFill>
            <a:scrgbClr r="0" g="0" b="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Social Security Administration </a:t>
          </a:r>
        </a:p>
        <a:p>
          <a:pPr marL="114300" lvl="1" indent="-114300" algn="l" defTabSz="533400">
            <a:lnSpc>
              <a:spcPct val="90000"/>
            </a:lnSpc>
            <a:spcBef>
              <a:spcPct val="0"/>
            </a:spcBef>
            <a:spcAft>
              <a:spcPct val="15000"/>
            </a:spcAft>
            <a:buFont typeface="Arial" panose="020B0604020202020204" pitchFamily="34" charset="0"/>
            <a:buNone/>
          </a:pPr>
          <a:r>
            <a:rPr lang="en-US" sz="1200" b="1" kern="1200" dirty="0">
              <a:latin typeface="Nirmala UI" panose="020B0502040204020203" pitchFamily="34" charset="0"/>
              <a:ea typeface="Nirmala UI" panose="020B0502040204020203" pitchFamily="34" charset="0"/>
              <a:cs typeface="Nirmala UI" panose="020B0502040204020203" pitchFamily="34" charset="0"/>
            </a:rPr>
            <a:t> </a:t>
          </a:r>
        </a:p>
        <a:p>
          <a:pPr marL="114300" lvl="1" indent="-114300" algn="l" defTabSz="533400">
            <a:lnSpc>
              <a:spcPct val="90000"/>
            </a:lnSpc>
            <a:spcBef>
              <a:spcPct val="0"/>
            </a:spcBef>
            <a:spcAft>
              <a:spcPct val="15000"/>
            </a:spcAft>
            <a:buFont typeface="Arial" panose="020B0604020202020204" pitchFamily="34" charset="0"/>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U.S. Department of Veterans Affairs </a:t>
          </a:r>
        </a:p>
      </dsp:txBody>
      <dsp:txXfrm>
        <a:off x="8261412" y="982342"/>
        <a:ext cx="1810677" cy="4237593"/>
      </dsp:txXfrm>
    </dsp:sp>
    <dsp:sp modelId="{8FAAA64A-5046-4D8B-AEB4-24B94709492C}">
      <dsp:nvSpPr>
        <dsp:cNvPr id="0" name=""/>
        <dsp:cNvSpPr/>
      </dsp:nvSpPr>
      <dsp:spPr>
        <a:xfrm>
          <a:off x="6197239" y="258071"/>
          <a:ext cx="1810677" cy="724270"/>
        </a:xfrm>
        <a:prstGeom prst="rect">
          <a:avLst/>
        </a:prstGeom>
        <a:solidFill>
          <a:schemeClr val="accent5">
            <a:hueOff val="-1689636"/>
            <a:satOff val="-4355"/>
            <a:lumOff val="-2941"/>
            <a:alphaOff val="0"/>
          </a:schemeClr>
        </a:solidFill>
        <a:ln w="1905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Nirmala UI" panose="020B0502040204020203" pitchFamily="34" charset="0"/>
              <a:ea typeface="Nirmala UI" panose="020B0502040204020203" pitchFamily="34" charset="0"/>
              <a:cs typeface="Nirmala UI" panose="020B0502040204020203" pitchFamily="34" charset="0"/>
            </a:rPr>
            <a:t>Community Partnerships </a:t>
          </a:r>
        </a:p>
      </dsp:txBody>
      <dsp:txXfrm>
        <a:off x="6197239" y="258071"/>
        <a:ext cx="1810677" cy="724270"/>
      </dsp:txXfrm>
    </dsp:sp>
    <dsp:sp modelId="{08858F6D-A92B-4F91-8605-E1EF0FCB8D67}">
      <dsp:nvSpPr>
        <dsp:cNvPr id="0" name=""/>
        <dsp:cNvSpPr/>
      </dsp:nvSpPr>
      <dsp:spPr>
        <a:xfrm>
          <a:off x="6197239" y="982342"/>
          <a:ext cx="1810677" cy="4237593"/>
        </a:xfrm>
        <a:prstGeom prst="rect">
          <a:avLst/>
        </a:prstGeom>
        <a:solidFill>
          <a:schemeClr val="accent5">
            <a:tint val="40000"/>
            <a:alpha val="90000"/>
            <a:hueOff val="-1684941"/>
            <a:satOff val="-5708"/>
            <a:lumOff val="-732"/>
            <a:alphaOff val="0"/>
          </a:schemeClr>
        </a:solidFill>
        <a:ln w="19050" cap="flat" cmpd="sng" algn="ctr">
          <a:solidFill>
            <a:scrgbClr r="0" g="0" b="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Aerospace Joint Apprenticeship Committee (AJAC)</a:t>
          </a:r>
        </a:p>
        <a:p>
          <a:pPr marL="114300" lvl="1" indent="-114300" algn="l" defTabSz="533400">
            <a:lnSpc>
              <a:spcPct val="90000"/>
            </a:lnSpc>
            <a:spcBef>
              <a:spcPct val="0"/>
            </a:spcBef>
            <a:spcAft>
              <a:spcPct val="15000"/>
            </a:spcAft>
            <a:buFont typeface="Arial" panose="020B0604020202020204" pitchFamily="34" charset="0"/>
            <a:buNone/>
          </a:pPr>
          <a:endParaRPr lang="en-US" sz="1200" b="1" kern="1200" dirty="0">
            <a:latin typeface="Nirmala UI" panose="020B0502040204020203" pitchFamily="34" charset="0"/>
            <a:ea typeface="Nirmala UI" panose="020B0502040204020203" pitchFamily="34" charset="0"/>
            <a:cs typeface="Nirmala UI" panose="020B0502040204020203" pitchFamily="34" charset="0"/>
          </a:endParaRPr>
        </a:p>
        <a:p>
          <a:pPr marL="114300" lvl="1" indent="-114300" algn="l" defTabSz="533400">
            <a:lnSpc>
              <a:spcPct val="90000"/>
            </a:lnSpc>
            <a:spcBef>
              <a:spcPct val="0"/>
            </a:spcBef>
            <a:spcAft>
              <a:spcPct val="15000"/>
            </a:spcAft>
            <a:buFont typeface="Arial" panose="020B0604020202020204" pitchFamily="34" charset="0"/>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Community Colleges &amp; Four-Year Universities</a:t>
          </a:r>
        </a:p>
        <a:p>
          <a:pPr marL="114300" lvl="1" indent="-114300" algn="l" defTabSz="533400">
            <a:lnSpc>
              <a:spcPct val="90000"/>
            </a:lnSpc>
            <a:spcBef>
              <a:spcPct val="0"/>
            </a:spcBef>
            <a:spcAft>
              <a:spcPct val="15000"/>
            </a:spcAft>
            <a:buFont typeface="Arial" panose="020B0604020202020204" pitchFamily="34" charset="0"/>
            <a:buNone/>
          </a:pPr>
          <a:endParaRPr lang="en-US" sz="1200" b="1" kern="1200" dirty="0">
            <a:latin typeface="Nirmala UI" panose="020B0502040204020203" pitchFamily="34" charset="0"/>
            <a:ea typeface="Nirmala UI" panose="020B0502040204020203" pitchFamily="34" charset="0"/>
            <a:cs typeface="Nirmala UI" panose="020B0502040204020203" pitchFamily="34" charset="0"/>
          </a:endParaRPr>
        </a:p>
        <a:p>
          <a:pPr marL="114300" lvl="1" indent="-114300" algn="l" defTabSz="533400">
            <a:lnSpc>
              <a:spcPct val="90000"/>
            </a:lnSpc>
            <a:spcBef>
              <a:spcPct val="0"/>
            </a:spcBef>
            <a:spcAft>
              <a:spcPct val="15000"/>
            </a:spcAft>
            <a:buFont typeface="Arial" panose="020B0604020202020204" pitchFamily="34" charset="0"/>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Non-profit Partnerships </a:t>
          </a:r>
        </a:p>
        <a:p>
          <a:pPr marL="114300" lvl="1" indent="-114300" algn="l" defTabSz="533400">
            <a:lnSpc>
              <a:spcPct val="90000"/>
            </a:lnSpc>
            <a:spcBef>
              <a:spcPct val="0"/>
            </a:spcBef>
            <a:spcAft>
              <a:spcPct val="15000"/>
            </a:spcAft>
            <a:buFont typeface="Arial" panose="020B0604020202020204" pitchFamily="34" charset="0"/>
            <a:buNone/>
          </a:pPr>
          <a:endParaRPr lang="en-US" sz="1200" b="1" kern="1200" dirty="0">
            <a:latin typeface="Nirmala UI" panose="020B0502040204020203" pitchFamily="34" charset="0"/>
            <a:ea typeface="Nirmala UI" panose="020B0502040204020203" pitchFamily="34" charset="0"/>
            <a:cs typeface="Nirmala UI" panose="020B0502040204020203" pitchFamily="34" charset="0"/>
          </a:endParaRPr>
        </a:p>
        <a:p>
          <a:pPr marL="114300" lvl="1" indent="-114300" algn="l" defTabSz="533400">
            <a:lnSpc>
              <a:spcPct val="90000"/>
            </a:lnSpc>
            <a:spcBef>
              <a:spcPct val="0"/>
            </a:spcBef>
            <a:spcAft>
              <a:spcPct val="15000"/>
            </a:spcAft>
            <a:buFont typeface="Arial" panose="020B0604020202020204" pitchFamily="34" charset="0"/>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Labor Unions </a:t>
          </a:r>
        </a:p>
      </dsp:txBody>
      <dsp:txXfrm>
        <a:off x="6197239" y="982342"/>
        <a:ext cx="1810677" cy="4237593"/>
      </dsp:txXfrm>
    </dsp:sp>
    <dsp:sp modelId="{EF017755-7FF9-4CFB-9C6A-06B0241ADA9E}">
      <dsp:nvSpPr>
        <dsp:cNvPr id="0" name=""/>
        <dsp:cNvSpPr/>
      </dsp:nvSpPr>
      <dsp:spPr>
        <a:xfrm>
          <a:off x="4133067" y="258071"/>
          <a:ext cx="1810677" cy="724270"/>
        </a:xfrm>
        <a:prstGeom prst="rect">
          <a:avLst/>
        </a:prstGeom>
        <a:solidFill>
          <a:schemeClr val="accent5">
            <a:hueOff val="-3379271"/>
            <a:satOff val="-8710"/>
            <a:lumOff val="-5883"/>
            <a:alphaOff val="0"/>
          </a:schemeClr>
        </a:solidFill>
        <a:ln w="1905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Nirmala UI" panose="020B0502040204020203" pitchFamily="34" charset="0"/>
              <a:ea typeface="Nirmala UI" panose="020B0502040204020203" pitchFamily="34" charset="0"/>
              <a:cs typeface="Nirmala UI" panose="020B0502040204020203" pitchFamily="34" charset="0"/>
            </a:rPr>
            <a:t>State Boards &amp; Councils </a:t>
          </a:r>
        </a:p>
      </dsp:txBody>
      <dsp:txXfrm>
        <a:off x="4133067" y="258071"/>
        <a:ext cx="1810677" cy="724270"/>
      </dsp:txXfrm>
    </dsp:sp>
    <dsp:sp modelId="{85D1C539-2DDB-4121-BCCF-655A829F567A}">
      <dsp:nvSpPr>
        <dsp:cNvPr id="0" name=""/>
        <dsp:cNvSpPr/>
      </dsp:nvSpPr>
      <dsp:spPr>
        <a:xfrm>
          <a:off x="4133067" y="982342"/>
          <a:ext cx="1810677" cy="4237593"/>
        </a:xfrm>
        <a:prstGeom prst="rect">
          <a:avLst/>
        </a:prstGeom>
        <a:solidFill>
          <a:schemeClr val="accent5">
            <a:tint val="40000"/>
            <a:alpha val="90000"/>
            <a:hueOff val="-3369881"/>
            <a:satOff val="-11416"/>
            <a:lumOff val="-1464"/>
            <a:alphaOff val="0"/>
          </a:schemeClr>
        </a:solidFill>
        <a:ln w="19050" cap="flat" cmpd="sng" algn="ctr">
          <a:solidFill>
            <a:scrgbClr r="0" g="0" b="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CI Advisory Committee</a:t>
          </a:r>
        </a:p>
        <a:p>
          <a:pPr marL="114300" lvl="1" indent="-114300" algn="l" defTabSz="533400">
            <a:lnSpc>
              <a:spcPct val="90000"/>
            </a:lnSpc>
            <a:spcBef>
              <a:spcPct val="0"/>
            </a:spcBef>
            <a:spcAft>
              <a:spcPct val="15000"/>
            </a:spcAft>
            <a:buFont typeface="Arial" panose="020B0604020202020204" pitchFamily="34" charset="0"/>
            <a:buNone/>
          </a:pPr>
          <a:endParaRPr lang="en-US" sz="1200" b="1" kern="1200" dirty="0">
            <a:latin typeface="Nirmala UI" panose="020B0502040204020203" pitchFamily="34" charset="0"/>
            <a:ea typeface="Nirmala UI" panose="020B0502040204020203" pitchFamily="34" charset="0"/>
            <a:cs typeface="Nirmala UI" panose="020B0502040204020203" pitchFamily="34" charset="0"/>
          </a:endParaRPr>
        </a:p>
        <a:p>
          <a:pPr marL="114300" lvl="1" indent="-114300" algn="l" defTabSz="533400">
            <a:lnSpc>
              <a:spcPct val="90000"/>
            </a:lnSpc>
            <a:spcBef>
              <a:spcPct val="0"/>
            </a:spcBef>
            <a:spcAft>
              <a:spcPct val="15000"/>
            </a:spcAft>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Indeterminate Sentence Review Board</a:t>
          </a:r>
        </a:p>
        <a:p>
          <a:pPr marL="114300" lvl="1" indent="-114300" algn="l" defTabSz="533400">
            <a:lnSpc>
              <a:spcPct val="90000"/>
            </a:lnSpc>
            <a:spcBef>
              <a:spcPct val="0"/>
            </a:spcBef>
            <a:spcAft>
              <a:spcPct val="15000"/>
            </a:spcAft>
            <a:buChar char="•"/>
          </a:pPr>
          <a:endParaRPr lang="en-US" sz="1200" b="1" kern="1200" dirty="0">
            <a:latin typeface="Nirmala UI" panose="020B0502040204020203" pitchFamily="34" charset="0"/>
            <a:ea typeface="Nirmala UI" panose="020B0502040204020203" pitchFamily="34" charset="0"/>
            <a:cs typeface="Nirmala UI" panose="020B0502040204020203" pitchFamily="34" charset="0"/>
          </a:endParaRPr>
        </a:p>
        <a:p>
          <a:pPr marL="114300" lvl="1" indent="-114300" algn="l" defTabSz="533400">
            <a:lnSpc>
              <a:spcPct val="90000"/>
            </a:lnSpc>
            <a:spcBef>
              <a:spcPct val="0"/>
            </a:spcBef>
            <a:spcAft>
              <a:spcPct val="15000"/>
            </a:spcAft>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State Board of Technical &amp; Community Colleges</a:t>
          </a:r>
        </a:p>
        <a:p>
          <a:pPr marL="114300" lvl="1" indent="-114300" algn="l" defTabSz="533400">
            <a:lnSpc>
              <a:spcPct val="90000"/>
            </a:lnSpc>
            <a:spcBef>
              <a:spcPct val="0"/>
            </a:spcBef>
            <a:spcAft>
              <a:spcPct val="15000"/>
            </a:spcAft>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 </a:t>
          </a:r>
        </a:p>
        <a:p>
          <a:pPr marL="114300" lvl="1" indent="-114300" algn="l" defTabSz="533400">
            <a:lnSpc>
              <a:spcPct val="90000"/>
            </a:lnSpc>
            <a:spcBef>
              <a:spcPct val="0"/>
            </a:spcBef>
            <a:spcAft>
              <a:spcPct val="15000"/>
            </a:spcAft>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Statewide Family Council </a:t>
          </a:r>
        </a:p>
        <a:p>
          <a:pPr marL="114300" lvl="1" indent="-114300" algn="l" defTabSz="533400">
            <a:lnSpc>
              <a:spcPct val="90000"/>
            </a:lnSpc>
            <a:spcBef>
              <a:spcPct val="0"/>
            </a:spcBef>
            <a:spcAft>
              <a:spcPct val="15000"/>
            </a:spcAft>
            <a:buChar char="•"/>
          </a:pPr>
          <a:endParaRPr lang="en-US" sz="1200" b="1" kern="1200" dirty="0">
            <a:latin typeface="Nirmala UI" panose="020B0502040204020203" pitchFamily="34" charset="0"/>
            <a:ea typeface="Nirmala UI" panose="020B0502040204020203" pitchFamily="34" charset="0"/>
            <a:cs typeface="Nirmala UI" panose="020B0502040204020203" pitchFamily="34" charset="0"/>
          </a:endParaRPr>
        </a:p>
        <a:p>
          <a:pPr marL="114300" lvl="1" indent="-114300" algn="l" defTabSz="533400">
            <a:lnSpc>
              <a:spcPct val="90000"/>
            </a:lnSpc>
            <a:spcBef>
              <a:spcPct val="0"/>
            </a:spcBef>
            <a:spcAft>
              <a:spcPct val="15000"/>
            </a:spcAft>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Statewide Reentry Council </a:t>
          </a:r>
        </a:p>
      </dsp:txBody>
      <dsp:txXfrm>
        <a:off x="4133067" y="982342"/>
        <a:ext cx="1810677" cy="4237593"/>
      </dsp:txXfrm>
    </dsp:sp>
    <dsp:sp modelId="{5E2E4526-CE36-4B87-B46F-6878847CE029}">
      <dsp:nvSpPr>
        <dsp:cNvPr id="0" name=""/>
        <dsp:cNvSpPr/>
      </dsp:nvSpPr>
      <dsp:spPr>
        <a:xfrm>
          <a:off x="2068895" y="258071"/>
          <a:ext cx="1810677" cy="724270"/>
        </a:xfrm>
        <a:prstGeom prst="rect">
          <a:avLst/>
        </a:prstGeom>
        <a:solidFill>
          <a:schemeClr val="accent5">
            <a:hueOff val="-5068907"/>
            <a:satOff val="-13064"/>
            <a:lumOff val="-8824"/>
            <a:alphaOff val="0"/>
          </a:schemeClr>
        </a:solidFill>
        <a:ln w="1905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tabLst>
              <a:tab pos="1198563" algn="l"/>
            </a:tabLst>
          </a:pPr>
          <a:r>
            <a:rPr lang="en-US" sz="1400" b="1" kern="1200" dirty="0">
              <a:latin typeface="Nirmala UI" panose="020B0502040204020203" pitchFamily="34" charset="0"/>
              <a:ea typeface="Nirmala UI" panose="020B0502040204020203" pitchFamily="34" charset="0"/>
              <a:cs typeface="Nirmala UI" panose="020B0502040204020203" pitchFamily="34" charset="0"/>
            </a:rPr>
            <a:t>Separately Elected </a:t>
          </a:r>
        </a:p>
      </dsp:txBody>
      <dsp:txXfrm>
        <a:off x="2068895" y="258071"/>
        <a:ext cx="1810677" cy="724270"/>
      </dsp:txXfrm>
    </dsp:sp>
    <dsp:sp modelId="{232624EE-8288-46E9-9156-0302730DB826}">
      <dsp:nvSpPr>
        <dsp:cNvPr id="0" name=""/>
        <dsp:cNvSpPr/>
      </dsp:nvSpPr>
      <dsp:spPr>
        <a:xfrm>
          <a:off x="2068895" y="982342"/>
          <a:ext cx="1810677" cy="4237593"/>
        </a:xfrm>
        <a:prstGeom prst="rect">
          <a:avLst/>
        </a:prstGeom>
        <a:solidFill>
          <a:schemeClr val="accent5">
            <a:tint val="40000"/>
            <a:alpha val="90000"/>
            <a:hueOff val="-5054821"/>
            <a:satOff val="-17124"/>
            <a:lumOff val="-2196"/>
            <a:alphaOff val="0"/>
          </a:schemeClr>
        </a:solidFill>
        <a:ln w="19050" cap="flat" cmpd="sng" algn="ctr">
          <a:solidFill>
            <a:scrgbClr r="0" g="0" b="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10668" rIns="0" bIns="16002" numCol="1" spcCol="1270" anchor="t" anchorCtr="0">
          <a:noAutofit/>
        </a:bodyPr>
        <a:lstStyle/>
        <a:p>
          <a:pPr marL="114300" lvl="1" indent="0" algn="l" defTabSz="533400">
            <a:lnSpc>
              <a:spcPct val="90000"/>
            </a:lnSpc>
            <a:spcBef>
              <a:spcPct val="0"/>
            </a:spcBef>
            <a:spcAft>
              <a:spcPct val="15000"/>
            </a:spcAft>
            <a:buFont typeface="Arial" panose="020B0604020202020204" pitchFamily="34" charset="0"/>
            <a:buNone/>
          </a:pPr>
          <a:endParaRPr lang="en-US" sz="200" b="1" kern="1200" dirty="0">
            <a:latin typeface="Nirmala UI" panose="020B0502040204020203" pitchFamily="34" charset="0"/>
            <a:ea typeface="Nirmala UI" panose="020B0502040204020203" pitchFamily="34" charset="0"/>
            <a:cs typeface="Nirmala UI" panose="020B0502040204020203" pitchFamily="34" charset="0"/>
          </a:endParaRP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200" b="1" kern="1200" dirty="0">
              <a:latin typeface="Nirmala UI" panose="020B0502040204020203" pitchFamily="34" charset="0"/>
              <a:ea typeface="Nirmala UI" panose="020B0502040204020203" pitchFamily="34" charset="0"/>
              <a:cs typeface="Nirmala UI" panose="020B0502040204020203" pitchFamily="34" charset="0"/>
            </a:rPr>
            <a:t>  Secretary of State</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None/>
            <a:tabLst/>
            <a:defRPr/>
          </a:pPr>
          <a:endParaRPr lang="en-US" sz="1200" b="1" kern="1200" dirty="0">
            <a:latin typeface="Nirmala UI" panose="020B0502040204020203" pitchFamily="34" charset="0"/>
            <a:ea typeface="Nirmala UI" panose="020B0502040204020203" pitchFamily="34" charset="0"/>
            <a:cs typeface="Nirmala UI" panose="020B0502040204020203" pitchFamily="34" charset="0"/>
          </a:endParaRP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200" b="1" kern="1200" dirty="0">
              <a:latin typeface="Nirmala UI" panose="020B0502040204020203" pitchFamily="34" charset="0"/>
              <a:ea typeface="Nirmala UI" panose="020B0502040204020203" pitchFamily="34" charset="0"/>
              <a:cs typeface="Nirmala UI" panose="020B0502040204020203" pitchFamily="34" charset="0"/>
            </a:rPr>
            <a:t>  Tribal Governments</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None/>
            <a:tabLst/>
            <a:defRPr/>
          </a:pPr>
          <a:endParaRPr lang="en-US" sz="1200" b="1" kern="1200" dirty="0">
            <a:latin typeface="Nirmala UI" panose="020B0502040204020203" pitchFamily="34" charset="0"/>
            <a:ea typeface="Nirmala UI" panose="020B0502040204020203" pitchFamily="34" charset="0"/>
            <a:cs typeface="Nirmala UI" panose="020B0502040204020203" pitchFamily="34" charset="0"/>
          </a:endParaRP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200" b="1" kern="1200" dirty="0">
              <a:latin typeface="Nirmala UI" panose="020B0502040204020203" pitchFamily="34" charset="0"/>
              <a:ea typeface="Nirmala UI" panose="020B0502040204020203" pitchFamily="34" charset="0"/>
              <a:cs typeface="Nirmala UI" panose="020B0502040204020203" pitchFamily="34" charset="0"/>
            </a:rPr>
            <a:t>  Department of Natural Resources</a:t>
          </a:r>
        </a:p>
        <a:p>
          <a:pPr marL="114300" lvl="1" indent="0" algn="l" defTabSz="533400">
            <a:lnSpc>
              <a:spcPct val="90000"/>
            </a:lnSpc>
            <a:spcBef>
              <a:spcPct val="0"/>
            </a:spcBef>
            <a:spcAft>
              <a:spcPct val="15000"/>
            </a:spcAft>
            <a:buFont typeface="Arial" panose="020B0604020202020204" pitchFamily="34" charset="0"/>
            <a:buChar char="•"/>
          </a:pPr>
          <a:endParaRPr lang="en-US" sz="1200" b="1" kern="1200" dirty="0">
            <a:latin typeface="Nirmala UI" panose="020B0502040204020203" pitchFamily="34" charset="0"/>
            <a:ea typeface="Nirmala UI" panose="020B0502040204020203" pitchFamily="34" charset="0"/>
            <a:cs typeface="Nirmala UI" panose="020B0502040204020203" pitchFamily="34" charset="0"/>
          </a:endParaRPr>
        </a:p>
      </dsp:txBody>
      <dsp:txXfrm>
        <a:off x="2068895" y="982342"/>
        <a:ext cx="1810677" cy="4237593"/>
      </dsp:txXfrm>
    </dsp:sp>
    <dsp:sp modelId="{88B2EF0A-C2D6-4D61-BC70-8C5D01E1C8D8}">
      <dsp:nvSpPr>
        <dsp:cNvPr id="0" name=""/>
        <dsp:cNvSpPr/>
      </dsp:nvSpPr>
      <dsp:spPr>
        <a:xfrm>
          <a:off x="4723" y="258071"/>
          <a:ext cx="1810677" cy="724270"/>
        </a:xfrm>
        <a:prstGeom prst="rect">
          <a:avLst/>
        </a:prstGeom>
        <a:solidFill>
          <a:schemeClr val="accent5">
            <a:hueOff val="-6758543"/>
            <a:satOff val="-17419"/>
            <a:lumOff val="-11765"/>
            <a:alphaOff val="0"/>
          </a:schemeClr>
        </a:solidFill>
        <a:ln w="1905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Nirmala UI" panose="020B0502040204020203" pitchFamily="34" charset="0"/>
              <a:ea typeface="Nirmala UI" panose="020B0502040204020203" pitchFamily="34" charset="0"/>
              <a:cs typeface="Nirmala UI" panose="020B0502040204020203" pitchFamily="34" charset="0"/>
            </a:rPr>
            <a:t>State Agencies </a:t>
          </a:r>
        </a:p>
      </dsp:txBody>
      <dsp:txXfrm>
        <a:off x="4723" y="258071"/>
        <a:ext cx="1810677" cy="724270"/>
      </dsp:txXfrm>
    </dsp:sp>
    <dsp:sp modelId="{02541AA5-2C99-4F73-8A90-919D532678BF}">
      <dsp:nvSpPr>
        <dsp:cNvPr id="0" name=""/>
        <dsp:cNvSpPr/>
      </dsp:nvSpPr>
      <dsp:spPr>
        <a:xfrm>
          <a:off x="4723" y="982342"/>
          <a:ext cx="1810677" cy="4237593"/>
        </a:xfrm>
        <a:prstGeom prst="rect">
          <a:avLst/>
        </a:prstGeom>
        <a:solidFill>
          <a:schemeClr val="accent5">
            <a:tint val="40000"/>
            <a:alpha val="90000"/>
            <a:hueOff val="-6739762"/>
            <a:satOff val="-22832"/>
            <a:lumOff val="-2928"/>
            <a:alphaOff val="0"/>
          </a:schemeClr>
        </a:solidFill>
        <a:ln w="19050" cap="flat" cmpd="sng" algn="ctr">
          <a:solidFill>
            <a:scrgbClr r="0" g="0" b="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ts val="250"/>
            </a:spcAft>
            <a:buFont typeface="Arial" panose="020B0604020202020204" pitchFamily="34" charset="0"/>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Dept of Children, Youth, &amp; Families</a:t>
          </a:r>
        </a:p>
        <a:p>
          <a:pPr marL="114300" lvl="1" indent="-114300" algn="l" defTabSz="533400">
            <a:lnSpc>
              <a:spcPct val="90000"/>
            </a:lnSpc>
            <a:spcBef>
              <a:spcPct val="0"/>
            </a:spcBef>
            <a:spcAft>
              <a:spcPts val="250"/>
            </a:spcAft>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Dept of Commerce </a:t>
          </a:r>
        </a:p>
        <a:p>
          <a:pPr marL="114300" lvl="1" indent="-114300" algn="l" defTabSz="533400">
            <a:lnSpc>
              <a:spcPct val="90000"/>
            </a:lnSpc>
            <a:spcBef>
              <a:spcPct val="0"/>
            </a:spcBef>
            <a:spcAft>
              <a:spcPts val="250"/>
            </a:spcAft>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Dept of Ecology </a:t>
          </a:r>
        </a:p>
        <a:p>
          <a:pPr marL="114300" lvl="1" indent="-114300" algn="l" defTabSz="533400">
            <a:lnSpc>
              <a:spcPct val="90000"/>
            </a:lnSpc>
            <a:spcBef>
              <a:spcPct val="0"/>
            </a:spcBef>
            <a:spcAft>
              <a:spcPts val="250"/>
            </a:spcAft>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Dept of Health</a:t>
          </a:r>
        </a:p>
        <a:p>
          <a:pPr marL="114300" lvl="1" indent="-114300" algn="l" defTabSz="533400">
            <a:lnSpc>
              <a:spcPct val="90000"/>
            </a:lnSpc>
            <a:spcBef>
              <a:spcPct val="0"/>
            </a:spcBef>
            <a:spcAft>
              <a:spcPts val="250"/>
            </a:spcAft>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Labor &amp; Industries </a:t>
          </a:r>
        </a:p>
        <a:p>
          <a:pPr marL="114300" lvl="1" indent="-114300" algn="l" defTabSz="533400">
            <a:lnSpc>
              <a:spcPct val="90000"/>
            </a:lnSpc>
            <a:spcBef>
              <a:spcPct val="0"/>
            </a:spcBef>
            <a:spcAft>
              <a:spcPts val="250"/>
            </a:spcAft>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Dept of Licensing</a:t>
          </a:r>
        </a:p>
        <a:p>
          <a:pPr marL="114300" lvl="1" indent="-114300" algn="l" defTabSz="533400">
            <a:lnSpc>
              <a:spcPct val="90000"/>
            </a:lnSpc>
            <a:spcBef>
              <a:spcPct val="0"/>
            </a:spcBef>
            <a:spcAft>
              <a:spcPts val="250"/>
            </a:spcAft>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Dept of Social &amp; Health Services </a:t>
          </a:r>
        </a:p>
        <a:p>
          <a:pPr marL="114300" lvl="1" indent="-114300" algn="l" defTabSz="533400">
            <a:lnSpc>
              <a:spcPct val="90000"/>
            </a:lnSpc>
            <a:spcBef>
              <a:spcPct val="0"/>
            </a:spcBef>
            <a:spcAft>
              <a:spcPts val="250"/>
            </a:spcAft>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Dept of Transportation</a:t>
          </a:r>
        </a:p>
        <a:p>
          <a:pPr marL="114300" lvl="1" indent="-114300" algn="l" defTabSz="533400">
            <a:lnSpc>
              <a:spcPct val="90000"/>
            </a:lnSpc>
            <a:spcBef>
              <a:spcPct val="0"/>
            </a:spcBef>
            <a:spcAft>
              <a:spcPts val="250"/>
            </a:spcAft>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Employment Security Dept</a:t>
          </a:r>
        </a:p>
        <a:p>
          <a:pPr marL="114300" lvl="1" indent="-114300" algn="l" defTabSz="533400">
            <a:lnSpc>
              <a:spcPct val="90000"/>
            </a:lnSpc>
            <a:spcBef>
              <a:spcPct val="0"/>
            </a:spcBef>
            <a:spcAft>
              <a:spcPts val="250"/>
            </a:spcAft>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Health Care Authority </a:t>
          </a:r>
        </a:p>
        <a:p>
          <a:pPr marL="114300" lvl="1" indent="-114300" algn="l" defTabSz="533400">
            <a:lnSpc>
              <a:spcPct val="90000"/>
            </a:lnSpc>
            <a:spcBef>
              <a:spcPct val="0"/>
            </a:spcBef>
            <a:spcAft>
              <a:spcPts val="250"/>
            </a:spcAft>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WA Dept of Veterans Affairs </a:t>
          </a:r>
        </a:p>
        <a:p>
          <a:pPr marL="114300" lvl="1" indent="-114300" algn="l" defTabSz="533400">
            <a:lnSpc>
              <a:spcPct val="90000"/>
            </a:lnSpc>
            <a:spcBef>
              <a:spcPct val="0"/>
            </a:spcBef>
            <a:spcAft>
              <a:spcPts val="250"/>
            </a:spcAft>
            <a:buChar char="•"/>
          </a:pPr>
          <a:r>
            <a:rPr lang="en-US" sz="1200" b="1" kern="1200" dirty="0">
              <a:latin typeface="Nirmala UI" panose="020B0502040204020203" pitchFamily="34" charset="0"/>
              <a:ea typeface="Nirmala UI" panose="020B0502040204020203" pitchFamily="34" charset="0"/>
              <a:cs typeface="Nirmala UI" panose="020B0502040204020203" pitchFamily="34" charset="0"/>
            </a:rPr>
            <a:t>Washington Student Achievement Council (WSAC) </a:t>
          </a:r>
        </a:p>
      </dsp:txBody>
      <dsp:txXfrm>
        <a:off x="4723" y="982342"/>
        <a:ext cx="1810677" cy="4237593"/>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770498A-C667-4700-ABE3-14C382DA53B5}" type="datetimeFigureOut">
              <a:rPr lang="en-US" smtClean="0"/>
              <a:t>10/27/2023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16969CB-B349-4C83-BD66-52F065CD3186}" type="slidenum">
              <a:rPr lang="en-US" smtClean="0"/>
              <a:t>‹#›</a:t>
            </a:fld>
            <a:endParaRPr lang="en-US" dirty="0"/>
          </a:p>
        </p:txBody>
      </p:sp>
    </p:spTree>
    <p:extLst>
      <p:ext uri="{BB962C8B-B14F-4D97-AF65-F5344CB8AC3E}">
        <p14:creationId xmlns:p14="http://schemas.microsoft.com/office/powerpoint/2010/main" val="3035150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6969CB-B349-4C83-BD66-52F065CD3186}" type="slidenum">
              <a:rPr lang="en-US" smtClean="0"/>
              <a:t>1</a:t>
            </a:fld>
            <a:endParaRPr lang="en-US" dirty="0"/>
          </a:p>
        </p:txBody>
      </p:sp>
    </p:spTree>
    <p:extLst>
      <p:ext uri="{BB962C8B-B14F-4D97-AF65-F5344CB8AC3E}">
        <p14:creationId xmlns:p14="http://schemas.microsoft.com/office/powerpoint/2010/main" val="2168064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874"/>
            <a:r>
              <a:rPr lang="en-US" dirty="0"/>
              <a:t>WA DOC  was the third state in the nation (Missouri was first, Arkansas second) to sign onto Reentry 2030 and as part of that, we are working with the Governor’s office and our partner organizations to revise Governor Inslee’s 2016 executive order </a:t>
            </a:r>
          </a:p>
          <a:p>
            <a:pPr defTabSz="897874"/>
            <a:endParaRPr lang="en-US" dirty="0"/>
          </a:p>
          <a:p>
            <a:pPr defTabSz="897874"/>
            <a:r>
              <a:rPr lang="en-US" dirty="0"/>
              <a:t>Reentry 2030 vision is a national initiative that aims to dramatically improve reentry success for people exiting prison and those under supervision.</a:t>
            </a:r>
          </a:p>
          <a:p>
            <a:pPr defTabSz="897874"/>
            <a:r>
              <a:rPr lang="en-US" dirty="0"/>
              <a:t>We are committed to a future of reentry that is:</a:t>
            </a:r>
          </a:p>
          <a:p>
            <a:pPr defTabSz="897874"/>
            <a:endParaRPr lang="en-US" dirty="0"/>
          </a:p>
          <a:p>
            <a:pPr defTabSz="897874"/>
            <a:r>
              <a:rPr lang="en-US" b="1" dirty="0"/>
              <a:t>In 2023: </a:t>
            </a:r>
            <a:r>
              <a:rPr lang="en-US" dirty="0"/>
              <a:t>Policy guidance for scaling up access to reentry supports, clearing away unnecessary barriers, and advancing racial equity Roundtable discussion on envisioning human-centered reentry systems. Peer learning opportunities for state reentry directors</a:t>
            </a:r>
          </a:p>
          <a:p>
            <a:pPr defTabSz="897874"/>
            <a:endParaRPr lang="en-US" dirty="0">
              <a:solidFill>
                <a:srgbClr val="000000"/>
              </a:solidFill>
              <a:ea typeface="Nirmala UI" panose="020B0502040204020203" pitchFamily="34" charset="0"/>
              <a:cs typeface="Calibri"/>
            </a:endParaRPr>
          </a:p>
        </p:txBody>
      </p:sp>
      <p:sp>
        <p:nvSpPr>
          <p:cNvPr id="4" name="Slide Number Placeholder 3"/>
          <p:cNvSpPr>
            <a:spLocks noGrp="1"/>
          </p:cNvSpPr>
          <p:nvPr>
            <p:ph type="sldNum" sz="quarter" idx="5"/>
          </p:nvPr>
        </p:nvSpPr>
        <p:spPr/>
        <p:txBody>
          <a:bodyPr/>
          <a:lstStyle/>
          <a:p>
            <a:fld id="{76B5588A-3B6D-4793-9C9E-3C050927F341}" type="slidenum">
              <a:rPr lang="en-US" smtClean="0"/>
              <a:t>2</a:t>
            </a:fld>
            <a:endParaRPr lang="en-US" dirty="0"/>
          </a:p>
        </p:txBody>
      </p:sp>
    </p:spTree>
    <p:extLst>
      <p:ext uri="{BB962C8B-B14F-4D97-AF65-F5344CB8AC3E}">
        <p14:creationId xmlns:p14="http://schemas.microsoft.com/office/powerpoint/2010/main" val="1493163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B5588A-3B6D-4793-9C9E-3C050927F341}" type="slidenum">
              <a:rPr lang="en-US" smtClean="0"/>
              <a:t>3</a:t>
            </a:fld>
            <a:endParaRPr lang="en-US" dirty="0"/>
          </a:p>
        </p:txBody>
      </p:sp>
    </p:spTree>
    <p:extLst>
      <p:ext uri="{BB962C8B-B14F-4D97-AF65-F5344CB8AC3E}">
        <p14:creationId xmlns:p14="http://schemas.microsoft.com/office/powerpoint/2010/main" val="3228223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6969CB-B349-4C83-BD66-52F065CD3186}" type="slidenum">
              <a:rPr lang="en-US" smtClean="0"/>
              <a:t>4</a:t>
            </a:fld>
            <a:endParaRPr lang="en-US" dirty="0"/>
          </a:p>
        </p:txBody>
      </p:sp>
    </p:spTree>
    <p:extLst>
      <p:ext uri="{BB962C8B-B14F-4D97-AF65-F5344CB8AC3E}">
        <p14:creationId xmlns:p14="http://schemas.microsoft.com/office/powerpoint/2010/main" val="157736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16969CB-B349-4C83-BD66-52F065CD3186}" type="slidenum">
              <a:rPr lang="en-US" smtClean="0"/>
              <a:t>5</a:t>
            </a:fld>
            <a:endParaRPr lang="en-US" dirty="0"/>
          </a:p>
        </p:txBody>
      </p:sp>
    </p:spTree>
    <p:extLst>
      <p:ext uri="{BB962C8B-B14F-4D97-AF65-F5344CB8AC3E}">
        <p14:creationId xmlns:p14="http://schemas.microsoft.com/office/powerpoint/2010/main" val="3132870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6969CB-B349-4C83-BD66-52F065CD3186}" type="slidenum">
              <a:rPr lang="en-US" smtClean="0"/>
              <a:t>6</a:t>
            </a:fld>
            <a:endParaRPr lang="en-US" dirty="0"/>
          </a:p>
        </p:txBody>
      </p:sp>
    </p:spTree>
    <p:extLst>
      <p:ext uri="{BB962C8B-B14F-4D97-AF65-F5344CB8AC3E}">
        <p14:creationId xmlns:p14="http://schemas.microsoft.com/office/powerpoint/2010/main" val="2039982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6969CB-B349-4C83-BD66-52F065CD3186}" type="slidenum">
              <a:rPr lang="en-US" smtClean="0"/>
              <a:t>7</a:t>
            </a:fld>
            <a:endParaRPr lang="en-US" dirty="0"/>
          </a:p>
        </p:txBody>
      </p:sp>
    </p:spTree>
    <p:extLst>
      <p:ext uri="{BB962C8B-B14F-4D97-AF65-F5344CB8AC3E}">
        <p14:creationId xmlns:p14="http://schemas.microsoft.com/office/powerpoint/2010/main" val="4282361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E08F6-3BB8-4FF9-944E-D4C5073CCD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918BFD-A30D-4E22-A8D0-DB12944249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3D0C44-655D-41BE-834B-7C5AA8881D31}"/>
              </a:ext>
            </a:extLst>
          </p:cNvPr>
          <p:cNvSpPr>
            <a:spLocks noGrp="1"/>
          </p:cNvSpPr>
          <p:nvPr>
            <p:ph type="dt" sz="half" idx="10"/>
          </p:nvPr>
        </p:nvSpPr>
        <p:spPr/>
        <p:txBody>
          <a:bodyPr/>
          <a:lstStyle/>
          <a:p>
            <a:fld id="{87C7FB8B-2101-45CD-BC21-2C7F92A87D59}" type="datetimeFigureOut">
              <a:rPr lang="en-US" smtClean="0"/>
              <a:t>10/27/2023</a:t>
            </a:fld>
            <a:endParaRPr lang="en-US" dirty="0"/>
          </a:p>
        </p:txBody>
      </p:sp>
      <p:sp>
        <p:nvSpPr>
          <p:cNvPr id="5" name="Footer Placeholder 4">
            <a:extLst>
              <a:ext uri="{FF2B5EF4-FFF2-40B4-BE49-F238E27FC236}">
                <a16:creationId xmlns:a16="http://schemas.microsoft.com/office/drawing/2014/main" id="{901034AC-6EDE-4CA2-A969-61F27209E5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ACCA65E-9F85-490B-9FB6-BDA30B6F565C}"/>
              </a:ext>
            </a:extLst>
          </p:cNvPr>
          <p:cNvSpPr>
            <a:spLocks noGrp="1"/>
          </p:cNvSpPr>
          <p:nvPr>
            <p:ph type="sldNum" sz="quarter" idx="12"/>
          </p:nvPr>
        </p:nvSpPr>
        <p:spPr/>
        <p:txBody>
          <a:bodyPr/>
          <a:lstStyle/>
          <a:p>
            <a:fld id="{B449C8F2-7117-4E17-9B1C-9320F261B483}" type="slidenum">
              <a:rPr lang="en-US" smtClean="0"/>
              <a:t>‹#›</a:t>
            </a:fld>
            <a:endParaRPr lang="en-US" dirty="0"/>
          </a:p>
        </p:txBody>
      </p:sp>
    </p:spTree>
    <p:extLst>
      <p:ext uri="{BB962C8B-B14F-4D97-AF65-F5344CB8AC3E}">
        <p14:creationId xmlns:p14="http://schemas.microsoft.com/office/powerpoint/2010/main" val="1723076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7B409DE-FBA9-44CE-B17E-6DCA5C199009}"/>
              </a:ext>
            </a:extLst>
          </p:cNvPr>
          <p:cNvPicPr>
            <a:picLocks noChangeAspect="1"/>
          </p:cNvPicPr>
          <p:nvPr userDrawn="1"/>
        </p:nvPicPr>
        <p:blipFill>
          <a:blip r:embed="rId2"/>
          <a:stretch>
            <a:fillRect/>
          </a:stretch>
        </p:blipFill>
        <p:spPr>
          <a:xfrm>
            <a:off x="0" y="0"/>
            <a:ext cx="12192000" cy="2303776"/>
          </a:xfrm>
          <a:prstGeom prst="rect">
            <a:avLst/>
          </a:prstGeom>
        </p:spPr>
      </p:pic>
      <p:pic>
        <p:nvPicPr>
          <p:cNvPr id="3" name="Picture 2" descr="Logo&#10;&#10;Description automatically generated">
            <a:extLst>
              <a:ext uri="{FF2B5EF4-FFF2-40B4-BE49-F238E27FC236}">
                <a16:creationId xmlns:a16="http://schemas.microsoft.com/office/drawing/2014/main" id="{49784AA2-A6B2-4842-B73A-B204EF0D9122}"/>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9266948" y="5495827"/>
            <a:ext cx="2529809" cy="1015086"/>
          </a:xfrm>
          <a:prstGeom prst="rect">
            <a:avLst/>
          </a:prstGeom>
        </p:spPr>
      </p:pic>
    </p:spTree>
    <p:extLst>
      <p:ext uri="{BB962C8B-B14F-4D97-AF65-F5344CB8AC3E}">
        <p14:creationId xmlns:p14="http://schemas.microsoft.com/office/powerpoint/2010/main" val="1166460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descr="Washington State Department of Corrections Logo">
            <a:extLst>
              <a:ext uri="{FF2B5EF4-FFF2-40B4-BE49-F238E27FC236}">
                <a16:creationId xmlns:a16="http://schemas.microsoft.com/office/drawing/2014/main" id="{0E0232F7-2184-4BCB-B75F-DE4E21C83AF0}"/>
              </a:ext>
            </a:extLst>
          </p:cNvPr>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0" y="4039985"/>
            <a:ext cx="12192000" cy="2818015"/>
          </a:xfrm>
          <a:prstGeom prst="rect">
            <a:avLst/>
          </a:prstGeom>
        </p:spPr>
      </p:pic>
    </p:spTree>
    <p:extLst>
      <p:ext uri="{BB962C8B-B14F-4D97-AF65-F5344CB8AC3E}">
        <p14:creationId xmlns:p14="http://schemas.microsoft.com/office/powerpoint/2010/main" val="1335429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descr="Background pattern&#10;&#10;Description automatically generated">
            <a:extLst>
              <a:ext uri="{FF2B5EF4-FFF2-40B4-BE49-F238E27FC236}">
                <a16:creationId xmlns:a16="http://schemas.microsoft.com/office/drawing/2014/main" id="{A71FF2F9-377E-4C3D-980B-332863F1270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1" y="4554224"/>
            <a:ext cx="12192000" cy="2303776"/>
          </a:xfrm>
          <a:prstGeom prst="rect">
            <a:avLst/>
          </a:prstGeom>
        </p:spPr>
      </p:pic>
      <p:pic>
        <p:nvPicPr>
          <p:cNvPr id="8" name="Picture 7" descr="Logo&#10;&#10;Description automatically generated">
            <a:extLst>
              <a:ext uri="{FF2B5EF4-FFF2-40B4-BE49-F238E27FC236}">
                <a16:creationId xmlns:a16="http://schemas.microsoft.com/office/drawing/2014/main" id="{4B90880F-1619-44D6-A447-6BABD76AC936}"/>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9266947" y="367645"/>
            <a:ext cx="2529809" cy="1015086"/>
          </a:xfrm>
          <a:prstGeom prst="rect">
            <a:avLst/>
          </a:prstGeom>
        </p:spPr>
      </p:pic>
    </p:spTree>
    <p:extLst>
      <p:ext uri="{BB962C8B-B14F-4D97-AF65-F5344CB8AC3E}">
        <p14:creationId xmlns:p14="http://schemas.microsoft.com/office/powerpoint/2010/main" val="8976190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D866AC-EC1D-4418-A11F-129E78A325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E78462-D5D9-41DF-AD58-9B1F64B18A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7E7BF-DF77-4A05-B2E6-42526CB83B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7FB8B-2101-45CD-BC21-2C7F92A87D59}" type="datetimeFigureOut">
              <a:rPr lang="en-US" smtClean="0"/>
              <a:t>10/27/2023</a:t>
            </a:fld>
            <a:endParaRPr lang="en-US" dirty="0"/>
          </a:p>
        </p:txBody>
      </p:sp>
      <p:sp>
        <p:nvSpPr>
          <p:cNvPr id="5" name="Footer Placeholder 4">
            <a:extLst>
              <a:ext uri="{FF2B5EF4-FFF2-40B4-BE49-F238E27FC236}">
                <a16:creationId xmlns:a16="http://schemas.microsoft.com/office/drawing/2014/main" id="{D913EED6-2F13-48C0-89E2-EF1B83E2A5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481F360-04F7-4408-B215-921481D340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49C8F2-7117-4E17-9B1C-9320F261B483}" type="slidenum">
              <a:rPr lang="en-US" smtClean="0"/>
              <a:t>‹#›</a:t>
            </a:fld>
            <a:endParaRPr lang="en-US" dirty="0"/>
          </a:p>
        </p:txBody>
      </p:sp>
    </p:spTree>
    <p:extLst>
      <p:ext uri="{BB962C8B-B14F-4D97-AF65-F5344CB8AC3E}">
        <p14:creationId xmlns:p14="http://schemas.microsoft.com/office/powerpoint/2010/main" val="105256718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0" r:id="rId3"/>
    <p:sldLayoutId id="2147483663"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A4BF36FA-6C77-45DB-A6A8-4B1C2645B84D}"/>
              </a:ext>
            </a:extLst>
          </p:cNvPr>
          <p:cNvSpPr txBox="1">
            <a:spLocks/>
          </p:cNvSpPr>
          <p:nvPr/>
        </p:nvSpPr>
        <p:spPr>
          <a:xfrm>
            <a:off x="753404" y="1003806"/>
            <a:ext cx="10596282" cy="2028584"/>
          </a:xfrm>
          <a:prstGeom prst="rect">
            <a:avLst/>
          </a:prstGeom>
        </p:spPr>
        <p:txBody>
          <a:bodyPr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2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0B375B"/>
                </a:solidFill>
                <a:effectLst/>
                <a:uLnTx/>
                <a:uFillTx/>
                <a:latin typeface="Nirmala UI" panose="020B0502040204020203" pitchFamily="34" charset="0"/>
                <a:ea typeface="Nirmala UI" panose="020B0502040204020203" pitchFamily="34" charset="0"/>
                <a:cs typeface="Nirmala UI" panose="020B0502040204020203" pitchFamily="34" charset="0"/>
              </a:rPr>
              <a:t>Targeted Efforts and Identified Future Goals </a:t>
            </a:r>
          </a:p>
          <a:p>
            <a:pPr marL="0" marR="0" lvl="0" indent="0" algn="ctr" defTabSz="914400" rtl="0" eaLnBrk="1" fontAlgn="auto" latinLnBrk="0" hangingPunct="1">
              <a:lnSpc>
                <a:spcPct val="120000"/>
              </a:lnSpc>
              <a:spcBef>
                <a:spcPct val="0"/>
              </a:spcBef>
              <a:spcAft>
                <a:spcPts val="0"/>
              </a:spcAft>
              <a:buClrTx/>
              <a:buSzTx/>
              <a:buFontTx/>
              <a:buNone/>
              <a:tabLst/>
              <a:defRPr/>
            </a:pPr>
            <a:r>
              <a:rPr kumimoji="0" lang="en-US" sz="2400" b="0" i="1" u="none" strike="noStrike" kern="1200" cap="none" spc="0" normalizeH="0" baseline="0" noProof="0" dirty="0">
                <a:ln>
                  <a:noFill/>
                </a:ln>
                <a:solidFill>
                  <a:srgbClr val="0B375B"/>
                </a:solidFill>
                <a:effectLst/>
                <a:uLnTx/>
                <a:uFillTx/>
                <a:latin typeface="+mn-lt"/>
                <a:ea typeface="Nirmala UI" panose="020B0502040204020203" pitchFamily="34" charset="0"/>
                <a:cs typeface="Nirmala UI" panose="020B0502040204020203" pitchFamily="34" charset="0"/>
              </a:rPr>
              <a:t>A Presentation </a:t>
            </a:r>
            <a:r>
              <a:rPr lang="en-US" sz="2400" i="1" dirty="0">
                <a:solidFill>
                  <a:srgbClr val="0B375B"/>
                </a:solidFill>
                <a:latin typeface="+mn-lt"/>
                <a:ea typeface="Nirmala UI" panose="020B0502040204020203" pitchFamily="34" charset="0"/>
                <a:cs typeface="Nirmala UI" panose="020B0502040204020203" pitchFamily="34" charset="0"/>
              </a:rPr>
              <a:t>to GTLSSC on Reentry 2030, Substance Use Disorder Response</a:t>
            </a:r>
            <a:endParaRPr kumimoji="0" lang="en-US" sz="2400" b="0" i="1" u="none" strike="noStrike" kern="1200" cap="none" spc="0" normalizeH="0" baseline="0" noProof="0" dirty="0">
              <a:ln>
                <a:noFill/>
              </a:ln>
              <a:solidFill>
                <a:srgbClr val="0B375B"/>
              </a:solidFill>
              <a:effectLst/>
              <a:uLnTx/>
              <a:uFillTx/>
              <a:latin typeface="+mn-lt"/>
              <a:ea typeface="Nirmala UI" panose="020B0502040204020203" pitchFamily="34" charset="0"/>
              <a:cs typeface="Nirmala UI" panose="020B0502040204020203" pitchFamily="34" charset="0"/>
            </a:endParaRPr>
          </a:p>
        </p:txBody>
      </p:sp>
      <p:sp>
        <p:nvSpPr>
          <p:cNvPr id="18" name="Subtitle 2">
            <a:extLst>
              <a:ext uri="{FF2B5EF4-FFF2-40B4-BE49-F238E27FC236}">
                <a16:creationId xmlns:a16="http://schemas.microsoft.com/office/drawing/2014/main" id="{6E051F81-5809-4EE5-8BA4-15D34D8C6787}"/>
              </a:ext>
            </a:extLst>
          </p:cNvPr>
          <p:cNvSpPr txBox="1">
            <a:spLocks/>
          </p:cNvSpPr>
          <p:nvPr/>
        </p:nvSpPr>
        <p:spPr>
          <a:xfrm>
            <a:off x="2819400" y="3663469"/>
            <a:ext cx="8622365" cy="136688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0"/>
              </a:spcBef>
              <a:buNone/>
            </a:pPr>
            <a:r>
              <a:rPr lang="en-US" sz="2000" dirty="0">
                <a:solidFill>
                  <a:srgbClr val="002060"/>
                </a:solidFill>
              </a:rPr>
              <a:t>Cheryl Strange, Secretary</a:t>
            </a:r>
          </a:p>
          <a:p>
            <a:pPr marL="0" indent="0" algn="r">
              <a:lnSpc>
                <a:spcPct val="100000"/>
              </a:lnSpc>
              <a:spcBef>
                <a:spcPts val="0"/>
              </a:spcBef>
              <a:buNone/>
            </a:pPr>
            <a:r>
              <a:rPr lang="en-US" sz="2000" dirty="0">
                <a:solidFill>
                  <a:srgbClr val="002060"/>
                </a:solidFill>
              </a:rPr>
              <a:t>	</a:t>
            </a:r>
          </a:p>
          <a:p>
            <a:pPr marL="0" indent="0" algn="r">
              <a:lnSpc>
                <a:spcPct val="100000"/>
              </a:lnSpc>
              <a:spcBef>
                <a:spcPts val="0"/>
              </a:spcBef>
              <a:buNone/>
            </a:pPr>
            <a:endParaRPr lang="en-US" sz="2000" dirty="0">
              <a:solidFill>
                <a:srgbClr val="002060"/>
              </a:solidFill>
            </a:endParaRPr>
          </a:p>
          <a:p>
            <a:pPr marL="0" indent="0" algn="r">
              <a:lnSpc>
                <a:spcPct val="100000"/>
              </a:lnSpc>
              <a:spcBef>
                <a:spcPts val="0"/>
              </a:spcBef>
              <a:buNone/>
            </a:pPr>
            <a:r>
              <a:rPr lang="en-US" sz="2000" dirty="0">
                <a:solidFill>
                  <a:srgbClr val="002060"/>
                </a:solidFill>
              </a:rPr>
              <a:t>October 30, 2023</a:t>
            </a:r>
          </a:p>
          <a:p>
            <a:pPr marL="0" indent="0" algn="r">
              <a:lnSpc>
                <a:spcPct val="100000"/>
              </a:lnSpc>
              <a:spcBef>
                <a:spcPts val="0"/>
              </a:spcBef>
              <a:buNone/>
            </a:pPr>
            <a:endParaRPr lang="en-US" sz="2000" dirty="0">
              <a:solidFill>
                <a:srgbClr val="002060"/>
              </a:solidFill>
            </a:endParaRPr>
          </a:p>
          <a:p>
            <a:pPr marL="0" indent="0" algn="r">
              <a:lnSpc>
                <a:spcPct val="100000"/>
              </a:lnSpc>
              <a:spcBef>
                <a:spcPts val="0"/>
              </a:spcBef>
              <a:buNone/>
            </a:pPr>
            <a:r>
              <a:rPr lang="en-US" sz="2000" dirty="0">
                <a:solidFill>
                  <a:srgbClr val="002060"/>
                </a:solidFill>
              </a:rPr>
              <a:t>			</a:t>
            </a:r>
          </a:p>
        </p:txBody>
      </p:sp>
      <p:pic>
        <p:nvPicPr>
          <p:cNvPr id="2" name="Picture 1">
            <a:extLst>
              <a:ext uri="{FF2B5EF4-FFF2-40B4-BE49-F238E27FC236}">
                <a16:creationId xmlns:a16="http://schemas.microsoft.com/office/drawing/2014/main" id="{563478B4-935E-DBE7-467D-68DAFD98F712}"/>
              </a:ext>
            </a:extLst>
          </p:cNvPr>
          <p:cNvPicPr>
            <a:picLocks noChangeAspect="1"/>
          </p:cNvPicPr>
          <p:nvPr/>
        </p:nvPicPr>
        <p:blipFill>
          <a:blip r:embed="rId3"/>
          <a:stretch>
            <a:fillRect/>
          </a:stretch>
        </p:blipFill>
        <p:spPr>
          <a:xfrm>
            <a:off x="790575" y="3429000"/>
            <a:ext cx="2028825" cy="2800350"/>
          </a:xfrm>
          <a:prstGeom prst="rect">
            <a:avLst/>
          </a:prstGeom>
        </p:spPr>
      </p:pic>
      <p:pic>
        <p:nvPicPr>
          <p:cNvPr id="4" name="Picture 3">
            <a:extLst>
              <a:ext uri="{FF2B5EF4-FFF2-40B4-BE49-F238E27FC236}">
                <a16:creationId xmlns:a16="http://schemas.microsoft.com/office/drawing/2014/main" id="{AF31666C-3ADC-57D9-4015-1DC4123B0F9D}"/>
              </a:ext>
            </a:extLst>
          </p:cNvPr>
          <p:cNvPicPr>
            <a:picLocks noChangeAspect="1"/>
          </p:cNvPicPr>
          <p:nvPr/>
        </p:nvPicPr>
        <p:blipFill>
          <a:blip r:embed="rId4"/>
          <a:stretch>
            <a:fillRect/>
          </a:stretch>
        </p:blipFill>
        <p:spPr>
          <a:xfrm>
            <a:off x="3314699" y="4239808"/>
            <a:ext cx="2628900" cy="2200275"/>
          </a:xfrm>
          <a:prstGeom prst="rect">
            <a:avLst/>
          </a:prstGeom>
        </p:spPr>
      </p:pic>
      <p:pic>
        <p:nvPicPr>
          <p:cNvPr id="3" name="Picture 2">
            <a:extLst>
              <a:ext uri="{FF2B5EF4-FFF2-40B4-BE49-F238E27FC236}">
                <a16:creationId xmlns:a16="http://schemas.microsoft.com/office/drawing/2014/main" id="{6961ACD4-AC6F-B8A4-0689-A72E44614683}"/>
              </a:ext>
            </a:extLst>
          </p:cNvPr>
          <p:cNvPicPr>
            <a:picLocks noChangeAspect="1"/>
          </p:cNvPicPr>
          <p:nvPr/>
        </p:nvPicPr>
        <p:blipFill>
          <a:blip r:embed="rId5"/>
          <a:stretch>
            <a:fillRect/>
          </a:stretch>
        </p:blipFill>
        <p:spPr>
          <a:xfrm>
            <a:off x="2724149" y="3217093"/>
            <a:ext cx="1181100" cy="1381125"/>
          </a:xfrm>
          <a:prstGeom prst="rect">
            <a:avLst/>
          </a:prstGeom>
        </p:spPr>
      </p:pic>
    </p:spTree>
    <p:extLst>
      <p:ext uri="{BB962C8B-B14F-4D97-AF65-F5344CB8AC3E}">
        <p14:creationId xmlns:p14="http://schemas.microsoft.com/office/powerpoint/2010/main" val="2941882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74D8761-77E6-4CF4-87FF-63FBF11A46F7}"/>
              </a:ext>
            </a:extLst>
          </p:cNvPr>
          <p:cNvSpPr txBox="1">
            <a:spLocks/>
          </p:cNvSpPr>
          <p:nvPr/>
        </p:nvSpPr>
        <p:spPr>
          <a:xfrm>
            <a:off x="303221" y="3933373"/>
            <a:ext cx="2784784" cy="926242"/>
          </a:xfrm>
          <a:prstGeom prst="rect">
            <a:avLst/>
          </a:prstGeom>
        </p:spPr>
        <p:txBody>
          <a:bodyPr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a:solidFill>
                  <a:srgbClr val="0B375B"/>
                </a:solidFill>
                <a:latin typeface="Nirmala UI" panose="020B0502040204020203" pitchFamily="34" charset="0"/>
                <a:ea typeface="Nirmala UI" panose="020B0502040204020203" pitchFamily="34" charset="0"/>
                <a:cs typeface="Nirmala UI" panose="020B0502040204020203" pitchFamily="34" charset="0"/>
              </a:rPr>
              <a:t>Third in the Nation to sign onto Reentry 2030</a:t>
            </a:r>
            <a:endParaRPr kumimoji="0" lang="en-US" sz="4000" i="0" u="none" strike="noStrike" kern="1200" cap="none" spc="0" normalizeH="0" baseline="0" noProof="0" dirty="0">
              <a:ln>
                <a:noFill/>
              </a:ln>
              <a:solidFill>
                <a:srgbClr val="0B375B"/>
              </a:solidFill>
              <a:effectLst/>
              <a:uLnTx/>
              <a:uFillTx/>
              <a:latin typeface="Nirmala UI" panose="020B0502040204020203" pitchFamily="34" charset="0"/>
              <a:ea typeface="Nirmala UI" panose="020B0502040204020203" pitchFamily="34" charset="0"/>
              <a:cs typeface="Nirmala UI" panose="020B0502040204020203" pitchFamily="34" charset="0"/>
            </a:endParaRPr>
          </a:p>
        </p:txBody>
      </p:sp>
      <p:graphicFrame>
        <p:nvGraphicFramePr>
          <p:cNvPr id="2" name="Diagram 1">
            <a:extLst>
              <a:ext uri="{FF2B5EF4-FFF2-40B4-BE49-F238E27FC236}">
                <a16:creationId xmlns:a16="http://schemas.microsoft.com/office/drawing/2014/main" id="{A7D78358-EB36-47D6-7DD3-730F271AF79D}"/>
              </a:ext>
            </a:extLst>
          </p:cNvPr>
          <p:cNvGraphicFramePr/>
          <p:nvPr>
            <p:extLst>
              <p:ext uri="{D42A27DB-BD31-4B8C-83A1-F6EECF244321}">
                <p14:modId xmlns:p14="http://schemas.microsoft.com/office/powerpoint/2010/main" val="2814060343"/>
              </p:ext>
            </p:extLst>
          </p:nvPr>
        </p:nvGraphicFramePr>
        <p:xfrm>
          <a:off x="1458192" y="174815"/>
          <a:ext cx="9681876" cy="65083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0694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A440FA7-1A43-44EE-9EBF-05227B3E2C5D}"/>
              </a:ext>
            </a:extLst>
          </p:cNvPr>
          <p:cNvSpPr txBox="1">
            <a:spLocks/>
          </p:cNvSpPr>
          <p:nvPr/>
        </p:nvSpPr>
        <p:spPr>
          <a:xfrm>
            <a:off x="593123" y="205409"/>
            <a:ext cx="10451098" cy="981075"/>
          </a:xfrm>
          <a:prstGeom prst="rect">
            <a:avLst/>
          </a:prstGeom>
        </p:spPr>
        <p:txBody>
          <a:bodyPr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20000"/>
              </a:lnSpc>
              <a:spcBef>
                <a:spcPct val="0"/>
              </a:spcBef>
              <a:spcAft>
                <a:spcPts val="0"/>
              </a:spcAft>
              <a:buClrTx/>
              <a:buSzTx/>
              <a:buFontTx/>
              <a:buNone/>
              <a:tabLst/>
              <a:defRPr/>
            </a:pPr>
            <a:r>
              <a:rPr lang="en-US" sz="3600" dirty="0">
                <a:solidFill>
                  <a:srgbClr val="0B375B"/>
                </a:solidFill>
                <a:latin typeface="Nirmala UI" panose="020B0502040204020203" pitchFamily="34" charset="0"/>
                <a:ea typeface="Nirmala UI" panose="020B0502040204020203" pitchFamily="34" charset="0"/>
                <a:cs typeface="Nirmala UI" panose="020B0502040204020203" pitchFamily="34" charset="0"/>
              </a:rPr>
              <a:t>Reentry Partnerships are Critical</a:t>
            </a:r>
            <a:endParaRPr kumimoji="0" lang="en-US" sz="3600" i="0" u="none" strike="noStrike" kern="1200" cap="none" spc="0" normalizeH="0" baseline="0" noProof="0" dirty="0">
              <a:ln>
                <a:noFill/>
              </a:ln>
              <a:solidFill>
                <a:srgbClr val="0B375B"/>
              </a:solidFill>
              <a:effectLst/>
              <a:uLnTx/>
              <a:uFillTx/>
              <a:latin typeface="Nirmala UI" panose="020B0502040204020203" pitchFamily="34" charset="0"/>
              <a:ea typeface="Nirmala UI" panose="020B0502040204020203" pitchFamily="34" charset="0"/>
              <a:cs typeface="Nirmala UI" panose="020B0502040204020203" pitchFamily="34" charset="0"/>
            </a:endParaRPr>
          </a:p>
        </p:txBody>
      </p:sp>
      <p:graphicFrame>
        <p:nvGraphicFramePr>
          <p:cNvPr id="2" name="Diagram 1">
            <a:extLst>
              <a:ext uri="{FF2B5EF4-FFF2-40B4-BE49-F238E27FC236}">
                <a16:creationId xmlns:a16="http://schemas.microsoft.com/office/drawing/2014/main" id="{FCD8C538-2FEE-FFC9-A738-E42AB5A0F788}"/>
              </a:ext>
            </a:extLst>
          </p:cNvPr>
          <p:cNvGraphicFramePr/>
          <p:nvPr/>
        </p:nvGraphicFramePr>
        <p:xfrm>
          <a:off x="593123" y="1379992"/>
          <a:ext cx="10076813" cy="54780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5948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171E0B-1AA6-0D71-1048-5150C20212DB}"/>
              </a:ext>
            </a:extLst>
          </p:cNvPr>
          <p:cNvSpPr txBox="1"/>
          <p:nvPr/>
        </p:nvSpPr>
        <p:spPr>
          <a:xfrm>
            <a:off x="725247" y="126169"/>
            <a:ext cx="8803066" cy="1200329"/>
          </a:xfrm>
          <a:prstGeom prst="rect">
            <a:avLst/>
          </a:prstGeom>
          <a:noFill/>
        </p:spPr>
        <p:txBody>
          <a:bodyPr wrap="square" rtlCol="0">
            <a:spAutoFit/>
          </a:bodyPr>
          <a:lstStyle/>
          <a:p>
            <a:r>
              <a:rPr lang="en-US" sz="3600" dirty="0">
                <a:solidFill>
                  <a:srgbClr val="0B375B"/>
                </a:solidFill>
                <a:latin typeface="Nirmala UI" panose="020B0502040204020203" pitchFamily="34" charset="0"/>
                <a:ea typeface="Nirmala UI" panose="020B0502040204020203" pitchFamily="34" charset="0"/>
                <a:cs typeface="Nirmala UI" panose="020B0502040204020203" pitchFamily="34" charset="0"/>
              </a:rPr>
              <a:t>Substance Use Disorder Redesign</a:t>
            </a:r>
          </a:p>
          <a:p>
            <a:r>
              <a:rPr lang="en-US" sz="3600" dirty="0">
                <a:solidFill>
                  <a:srgbClr val="0B375B"/>
                </a:solidFill>
                <a:latin typeface="Nirmala UI" panose="020B0502040204020203" pitchFamily="34" charset="0"/>
                <a:ea typeface="Nirmala UI" panose="020B0502040204020203" pitchFamily="34" charset="0"/>
                <a:cs typeface="Nirmala UI" panose="020B0502040204020203" pitchFamily="34" charset="0"/>
              </a:rPr>
              <a:t>2024 Supplemental Request</a:t>
            </a:r>
            <a:endParaRPr lang="en-US" sz="3600" dirty="0"/>
          </a:p>
        </p:txBody>
      </p:sp>
      <p:sp>
        <p:nvSpPr>
          <p:cNvPr id="2" name="TextBox 1">
            <a:extLst>
              <a:ext uri="{FF2B5EF4-FFF2-40B4-BE49-F238E27FC236}">
                <a16:creationId xmlns:a16="http://schemas.microsoft.com/office/drawing/2014/main" id="{8A148230-9921-0769-308E-EC0C79843777}"/>
              </a:ext>
            </a:extLst>
          </p:cNvPr>
          <p:cNvSpPr txBox="1"/>
          <p:nvPr/>
        </p:nvSpPr>
        <p:spPr>
          <a:xfrm>
            <a:off x="725247" y="1354283"/>
            <a:ext cx="11347483" cy="5909951"/>
          </a:xfrm>
          <a:prstGeom prst="rect">
            <a:avLst/>
          </a:prstGeom>
          <a:noFill/>
        </p:spPr>
        <p:txBody>
          <a:bodyPr wrap="square" rtlCol="0">
            <a:spAutoFit/>
          </a:bodyPr>
          <a:lstStyle/>
          <a:p>
            <a:pPr marL="0" marR="0">
              <a:lnSpc>
                <a:spcPct val="107000"/>
              </a:lnSpc>
              <a:spcBef>
                <a:spcPts val="0"/>
              </a:spcBef>
              <a:spcAft>
                <a:spcPts val="800"/>
              </a:spcAft>
            </a:pPr>
            <a:r>
              <a:rPr lang="en-US" sz="24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$8.5 Million – for Medications for Opioid Use Disorders (MOUD)  </a:t>
            </a:r>
            <a:endParaRPr lang="en-US"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 Lead ASAM certified Addiction Medicine Physician</a:t>
            </a:r>
          </a:p>
          <a:p>
            <a:pPr marL="342900" marR="0" lvl="0" indent="-342900">
              <a:lnSpc>
                <a:spcPct val="107000"/>
              </a:lnSpc>
              <a:spcBef>
                <a:spcPts val="0"/>
              </a:spcBef>
              <a:spcAft>
                <a:spcPts val="0"/>
              </a:spcAft>
              <a:buFont typeface="Symbol" panose="05050102010706020507" pitchFamily="18" charset="2"/>
              <a:buChar char=""/>
            </a:pPr>
            <a:r>
              <a:rPr lang="en-US"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 MOUD Treatment Administrator</a:t>
            </a:r>
          </a:p>
          <a:p>
            <a:pPr marL="342900" marR="0" lvl="0" indent="-342900">
              <a:lnSpc>
                <a:spcPct val="107000"/>
              </a:lnSpc>
              <a:spcBef>
                <a:spcPts val="0"/>
              </a:spcBef>
              <a:spcAft>
                <a:spcPts val="0"/>
              </a:spcAft>
              <a:buFont typeface="Symbol" panose="05050102010706020507" pitchFamily="18" charset="2"/>
              <a:buChar char=""/>
            </a:pPr>
            <a:r>
              <a:rPr lang="en-US"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3 MOUD Coordinators </a:t>
            </a:r>
          </a:p>
          <a:p>
            <a:pPr marL="342900" marR="0" lvl="0" indent="-342900">
              <a:lnSpc>
                <a:spcPct val="107000"/>
              </a:lnSpc>
              <a:spcBef>
                <a:spcPts val="0"/>
              </a:spcBef>
              <a:spcAft>
                <a:spcPts val="0"/>
              </a:spcAft>
              <a:buFont typeface="Symbol" panose="05050102010706020507" pitchFamily="18" charset="2"/>
              <a:buChar char=""/>
            </a:pPr>
            <a:r>
              <a:rPr lang="en-US"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22 Nurse 2s </a:t>
            </a:r>
          </a:p>
          <a:p>
            <a:pPr marL="342900" marR="0" lvl="0" indent="-342900">
              <a:lnSpc>
                <a:spcPct val="107000"/>
              </a:lnSpc>
              <a:spcBef>
                <a:spcPts val="0"/>
              </a:spcBef>
              <a:spcAft>
                <a:spcPts val="0"/>
              </a:spcAft>
              <a:buFont typeface="Symbol" panose="05050102010706020507" pitchFamily="18" charset="2"/>
              <a:buChar char=""/>
            </a:pPr>
            <a:r>
              <a:rPr lang="en-US"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 MOUD Nursing Supervisor</a:t>
            </a:r>
          </a:p>
          <a:p>
            <a:pPr marL="342900" marR="0" lvl="0" indent="-342900">
              <a:lnSpc>
                <a:spcPct val="107000"/>
              </a:lnSpc>
              <a:spcBef>
                <a:spcPts val="0"/>
              </a:spcBef>
              <a:spcAft>
                <a:spcPts val="0"/>
              </a:spcAft>
              <a:buFont typeface="Symbol" panose="05050102010706020507" pitchFamily="18" charset="2"/>
              <a:buChar char=""/>
            </a:pPr>
            <a:r>
              <a:rPr lang="en-US"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14 Custody Officers to provide supervision while dosing.</a:t>
            </a:r>
          </a:p>
          <a:p>
            <a:pPr marL="342900" marR="0" lvl="0" indent="-342900">
              <a:lnSpc>
                <a:spcPct val="107000"/>
              </a:lnSpc>
              <a:spcBef>
                <a:spcPts val="0"/>
              </a:spcBef>
              <a:spcAft>
                <a:spcPts val="800"/>
              </a:spcAft>
              <a:buFont typeface="Symbol" panose="05050102010706020507" pitchFamily="18" charset="2"/>
              <a:buChar char=""/>
            </a:pPr>
            <a:r>
              <a:rPr lang="en-US" sz="2400" dirty="0" err="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Sublocade</a:t>
            </a:r>
            <a:r>
              <a:rPr lang="en-US"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funding for 29 doses (approximately $1,500 per dose) in FY2024</a:t>
            </a:r>
          </a:p>
          <a:p>
            <a:pPr marR="0" lvl="0">
              <a:lnSpc>
                <a:spcPct val="107000"/>
              </a:lnSpc>
              <a:spcBef>
                <a:spcPts val="0"/>
              </a:spcBef>
              <a:spcAft>
                <a:spcPts val="800"/>
              </a:spcAft>
            </a:pPr>
            <a:endParaRPr lang="en-US" sz="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$4.5 Million Total - Reentry Services and Supports Total DP. Includes investments in coordination of transition for those with SUD needs. </a:t>
            </a:r>
            <a:endParaRPr lang="en-US"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8 Recovery Care Navigators</a:t>
            </a:r>
          </a:p>
          <a:p>
            <a:pPr marL="342900" marR="0" lvl="0" indent="-342900">
              <a:lnSpc>
                <a:spcPct val="107000"/>
              </a:lnSpc>
              <a:spcBef>
                <a:spcPts val="0"/>
              </a:spcBef>
              <a:spcAft>
                <a:spcPts val="800"/>
              </a:spcAft>
              <a:buFont typeface="Symbol" panose="05050102010706020507" pitchFamily="18" charset="2"/>
              <a:buChar char=""/>
            </a:pPr>
            <a:r>
              <a:rPr lang="en-US"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 SUD Linkage Supervisor </a:t>
            </a:r>
          </a:p>
          <a:p>
            <a:pPr marL="285750" indent="-285750">
              <a:spcAft>
                <a:spcPts val="600"/>
              </a:spcAft>
              <a:buFont typeface="Arial" panose="020B0604020202020204" pitchFamily="34" charset="0"/>
              <a:buChar char="•"/>
            </a:pPr>
            <a:endParaRPr lang="en-US" sz="2800" dirty="0">
              <a:solidFill>
                <a:schemeClr val="accent1">
                  <a:lumMod val="50000"/>
                </a:schemeClr>
              </a:solidFill>
            </a:endParaRPr>
          </a:p>
        </p:txBody>
      </p:sp>
    </p:spTree>
    <p:extLst>
      <p:ext uri="{BB962C8B-B14F-4D97-AF65-F5344CB8AC3E}">
        <p14:creationId xmlns:p14="http://schemas.microsoft.com/office/powerpoint/2010/main" val="1757796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171E0B-1AA6-0D71-1048-5150C20212DB}"/>
              </a:ext>
            </a:extLst>
          </p:cNvPr>
          <p:cNvSpPr txBox="1"/>
          <p:nvPr/>
        </p:nvSpPr>
        <p:spPr>
          <a:xfrm>
            <a:off x="826718" y="338203"/>
            <a:ext cx="7540668" cy="1200329"/>
          </a:xfrm>
          <a:prstGeom prst="rect">
            <a:avLst/>
          </a:prstGeom>
          <a:noFill/>
        </p:spPr>
        <p:txBody>
          <a:bodyPr wrap="square" rtlCol="0">
            <a:spAutoFit/>
          </a:bodyPr>
          <a:lstStyle/>
          <a:p>
            <a:r>
              <a:rPr lang="en-US" sz="3600" dirty="0">
                <a:solidFill>
                  <a:srgbClr val="0B375B"/>
                </a:solidFill>
                <a:latin typeface="Nirmala UI" panose="020B0502040204020203" pitchFamily="34" charset="0"/>
                <a:ea typeface="Nirmala UI" panose="020B0502040204020203" pitchFamily="34" charset="0"/>
                <a:cs typeface="Nirmala UI" panose="020B0502040204020203" pitchFamily="34" charset="0"/>
              </a:rPr>
              <a:t>Substance Use Disorder Redesign</a:t>
            </a:r>
          </a:p>
          <a:p>
            <a:r>
              <a:rPr lang="en-US" sz="3600" dirty="0">
                <a:solidFill>
                  <a:srgbClr val="0B375B"/>
                </a:solidFill>
                <a:latin typeface="Nirmala UI" panose="020B0502040204020203" pitchFamily="34" charset="0"/>
                <a:ea typeface="Nirmala UI" panose="020B0502040204020203" pitchFamily="34" charset="0"/>
                <a:cs typeface="Nirmala UI" panose="020B0502040204020203" pitchFamily="34" charset="0"/>
              </a:rPr>
              <a:t>2025-2027 Biennium</a:t>
            </a:r>
            <a:endParaRPr lang="en-US" sz="3600" dirty="0"/>
          </a:p>
        </p:txBody>
      </p:sp>
      <p:sp>
        <p:nvSpPr>
          <p:cNvPr id="2" name="TextBox 1">
            <a:extLst>
              <a:ext uri="{FF2B5EF4-FFF2-40B4-BE49-F238E27FC236}">
                <a16:creationId xmlns:a16="http://schemas.microsoft.com/office/drawing/2014/main" id="{8A148230-9921-0769-308E-EC0C79843777}"/>
              </a:ext>
            </a:extLst>
          </p:cNvPr>
          <p:cNvSpPr txBox="1"/>
          <p:nvPr/>
        </p:nvSpPr>
        <p:spPr>
          <a:xfrm>
            <a:off x="672238" y="2013228"/>
            <a:ext cx="6514985" cy="2831544"/>
          </a:xfrm>
          <a:prstGeom prst="rect">
            <a:avLst/>
          </a:prstGeom>
          <a:noFill/>
        </p:spPr>
        <p:txBody>
          <a:bodyPr wrap="square" rtlCol="0">
            <a:spAutoFit/>
          </a:bodyPr>
          <a:lstStyle/>
          <a:p>
            <a:r>
              <a:rPr lang="en-US" sz="2800" b="1" dirty="0">
                <a:solidFill>
                  <a:schemeClr val="accent1">
                    <a:lumMod val="50000"/>
                  </a:schemeClr>
                </a:solidFill>
              </a:rPr>
              <a:t>Key Components:</a:t>
            </a:r>
          </a:p>
          <a:p>
            <a:pPr marL="285750" indent="-285750">
              <a:spcAft>
                <a:spcPts val="600"/>
              </a:spcAft>
              <a:buFont typeface="Arial" panose="020B0604020202020204" pitchFamily="34" charset="0"/>
              <a:buChar char="•"/>
            </a:pPr>
            <a:r>
              <a:rPr lang="en-US" sz="2800" dirty="0">
                <a:solidFill>
                  <a:schemeClr val="accent1">
                    <a:lumMod val="50000"/>
                  </a:schemeClr>
                </a:solidFill>
              </a:rPr>
              <a:t>Expansion of Patient Centered Medical Home</a:t>
            </a:r>
          </a:p>
          <a:p>
            <a:pPr marL="285750" indent="-285750">
              <a:spcAft>
                <a:spcPts val="600"/>
              </a:spcAft>
              <a:buFont typeface="Arial" panose="020B0604020202020204" pitchFamily="34" charset="0"/>
              <a:buChar char="•"/>
            </a:pPr>
            <a:r>
              <a:rPr lang="en-US" sz="2800" dirty="0">
                <a:solidFill>
                  <a:schemeClr val="accent1">
                    <a:lumMod val="50000"/>
                  </a:schemeClr>
                </a:solidFill>
              </a:rPr>
              <a:t>Implementation of the federal 1115 waiver</a:t>
            </a:r>
          </a:p>
          <a:p>
            <a:pPr marL="285750" indent="-285750">
              <a:spcAft>
                <a:spcPts val="600"/>
              </a:spcAft>
              <a:buFont typeface="Arial" panose="020B0604020202020204" pitchFamily="34" charset="0"/>
              <a:buChar char="•"/>
            </a:pPr>
            <a:r>
              <a:rPr lang="en-US" sz="2800" dirty="0">
                <a:solidFill>
                  <a:schemeClr val="accent1">
                    <a:lumMod val="50000"/>
                  </a:schemeClr>
                </a:solidFill>
              </a:rPr>
              <a:t>Redesign of Reentry Centers</a:t>
            </a:r>
          </a:p>
        </p:txBody>
      </p:sp>
      <p:pic>
        <p:nvPicPr>
          <p:cNvPr id="4" name="Picture 3" descr="A group of people sitting in a room&#10;&#10;Description automatically generated">
            <a:extLst>
              <a:ext uri="{FF2B5EF4-FFF2-40B4-BE49-F238E27FC236}">
                <a16:creationId xmlns:a16="http://schemas.microsoft.com/office/drawing/2014/main" id="{F0396D11-26A7-432C-74AC-DBAA956FD903}"/>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7341703" y="1969710"/>
            <a:ext cx="4178059" cy="2703801"/>
          </a:xfrm>
          <a:prstGeom prst="rect">
            <a:avLst/>
          </a:prstGeom>
        </p:spPr>
      </p:pic>
    </p:spTree>
    <p:extLst>
      <p:ext uri="{BB962C8B-B14F-4D97-AF65-F5344CB8AC3E}">
        <p14:creationId xmlns:p14="http://schemas.microsoft.com/office/powerpoint/2010/main" val="1401787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F3F172C7-9A38-4508-A37C-F3443B866E02}"/>
              </a:ext>
            </a:extLst>
          </p:cNvPr>
          <p:cNvSpPr txBox="1">
            <a:spLocks/>
          </p:cNvSpPr>
          <p:nvPr/>
        </p:nvSpPr>
        <p:spPr>
          <a:xfrm>
            <a:off x="1946999" y="1594791"/>
            <a:ext cx="9371757" cy="526320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solidFill>
                <a:schemeClr val="accent1">
                  <a:lumMod val="50000"/>
                </a:schemeClr>
              </a:solidFill>
              <a:latin typeface="Nirmala UI" panose="020B0502040204020203" pitchFamily="34" charset="0"/>
              <a:ea typeface="Nirmala UI" panose="020B0502040204020203" pitchFamily="34" charset="0"/>
              <a:cs typeface="Nirmala UI" panose="020B0502040204020203" pitchFamily="34" charset="0"/>
            </a:endParaRPr>
          </a:p>
        </p:txBody>
      </p:sp>
      <p:sp>
        <p:nvSpPr>
          <p:cNvPr id="5" name="Title 1">
            <a:extLst>
              <a:ext uri="{FF2B5EF4-FFF2-40B4-BE49-F238E27FC236}">
                <a16:creationId xmlns:a16="http://schemas.microsoft.com/office/drawing/2014/main" id="{4912A385-1848-40D8-A246-A742D823C530}"/>
              </a:ext>
            </a:extLst>
          </p:cNvPr>
          <p:cNvSpPr txBox="1">
            <a:spLocks/>
          </p:cNvSpPr>
          <p:nvPr/>
        </p:nvSpPr>
        <p:spPr>
          <a:xfrm>
            <a:off x="362315" y="306748"/>
            <a:ext cx="10400907" cy="881669"/>
          </a:xfrm>
          <a:prstGeom prst="rect">
            <a:avLst/>
          </a:prstGeom>
        </p:spPr>
        <p:txBody>
          <a:bodyPr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rgbClr val="0B375B"/>
                </a:solidFill>
                <a:latin typeface="Nirmala UI" panose="020B0502040204020203" pitchFamily="34" charset="0"/>
                <a:ea typeface="Nirmala UI" panose="020B0502040204020203" pitchFamily="34" charset="0"/>
                <a:cs typeface="Nirmala UI" panose="020B0502040204020203" pitchFamily="34" charset="0"/>
              </a:rPr>
              <a:t>DOC Fentanyl Task Force</a:t>
            </a:r>
          </a:p>
        </p:txBody>
      </p:sp>
      <p:pic>
        <p:nvPicPr>
          <p:cNvPr id="7" name="Picture 6">
            <a:extLst>
              <a:ext uri="{FF2B5EF4-FFF2-40B4-BE49-F238E27FC236}">
                <a16:creationId xmlns:a16="http://schemas.microsoft.com/office/drawing/2014/main" id="{C9DD4CF5-2E14-4F0B-6245-5BD9993337F1}"/>
              </a:ext>
            </a:extLst>
          </p:cNvPr>
          <p:cNvPicPr>
            <a:picLocks noChangeAspect="1"/>
          </p:cNvPicPr>
          <p:nvPr/>
        </p:nvPicPr>
        <p:blipFill>
          <a:blip r:embed="rId3"/>
          <a:stretch>
            <a:fillRect/>
          </a:stretch>
        </p:blipFill>
        <p:spPr>
          <a:xfrm>
            <a:off x="504497" y="1387365"/>
            <a:ext cx="5170408" cy="4981904"/>
          </a:xfrm>
          <a:prstGeom prst="rect">
            <a:avLst/>
          </a:prstGeom>
        </p:spPr>
      </p:pic>
      <p:pic>
        <p:nvPicPr>
          <p:cNvPr id="11" name="Picture 10">
            <a:extLst>
              <a:ext uri="{FF2B5EF4-FFF2-40B4-BE49-F238E27FC236}">
                <a16:creationId xmlns:a16="http://schemas.microsoft.com/office/drawing/2014/main" id="{7328A038-12D6-363D-FC3D-BBCEF560354F}"/>
              </a:ext>
            </a:extLst>
          </p:cNvPr>
          <p:cNvPicPr>
            <a:picLocks noChangeAspect="1"/>
          </p:cNvPicPr>
          <p:nvPr/>
        </p:nvPicPr>
        <p:blipFill>
          <a:blip r:embed="rId4"/>
          <a:stretch>
            <a:fillRect/>
          </a:stretch>
        </p:blipFill>
        <p:spPr>
          <a:xfrm>
            <a:off x="6421821" y="1685655"/>
            <a:ext cx="5380480" cy="3758704"/>
          </a:xfrm>
          <a:prstGeom prst="rect">
            <a:avLst/>
          </a:prstGeom>
        </p:spPr>
      </p:pic>
      <p:sp>
        <p:nvSpPr>
          <p:cNvPr id="14" name="TextBox 13">
            <a:extLst>
              <a:ext uri="{FF2B5EF4-FFF2-40B4-BE49-F238E27FC236}">
                <a16:creationId xmlns:a16="http://schemas.microsoft.com/office/drawing/2014/main" id="{BE528650-89DC-B339-4882-17B7CF3A4C59}"/>
              </a:ext>
            </a:extLst>
          </p:cNvPr>
          <p:cNvSpPr txBox="1"/>
          <p:nvPr/>
        </p:nvSpPr>
        <p:spPr>
          <a:xfrm>
            <a:off x="6379779" y="5627922"/>
            <a:ext cx="5464563" cy="646331"/>
          </a:xfrm>
          <a:prstGeom prst="rect">
            <a:avLst/>
          </a:prstGeom>
          <a:solidFill>
            <a:schemeClr val="accent1">
              <a:lumMod val="50000"/>
            </a:schemeClr>
          </a:solidFill>
        </p:spPr>
        <p:txBody>
          <a:bodyPr wrap="square">
            <a:spAutoFit/>
          </a:bodyPr>
          <a:lstStyle/>
          <a:p>
            <a:r>
              <a:rPr lang="en-US" sz="1800" b="1" dirty="0">
                <a:solidFill>
                  <a:schemeClr val="bg1"/>
                </a:solidFill>
              </a:rPr>
              <a:t>CDC reports WA had the highest year-over-year drug overdose death increase in the nation.</a:t>
            </a:r>
          </a:p>
        </p:txBody>
      </p:sp>
    </p:spTree>
    <p:extLst>
      <p:ext uri="{BB962C8B-B14F-4D97-AF65-F5344CB8AC3E}">
        <p14:creationId xmlns:p14="http://schemas.microsoft.com/office/powerpoint/2010/main" val="1467534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F3F172C7-9A38-4508-A37C-F3443B866E02}"/>
              </a:ext>
            </a:extLst>
          </p:cNvPr>
          <p:cNvSpPr txBox="1">
            <a:spLocks/>
          </p:cNvSpPr>
          <p:nvPr/>
        </p:nvSpPr>
        <p:spPr>
          <a:xfrm>
            <a:off x="1946999" y="1594791"/>
            <a:ext cx="9371757" cy="526320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solidFill>
                <a:schemeClr val="accent1">
                  <a:lumMod val="50000"/>
                </a:schemeClr>
              </a:solidFill>
              <a:latin typeface="Nirmala UI" panose="020B0502040204020203" pitchFamily="34" charset="0"/>
              <a:ea typeface="Nirmala UI" panose="020B0502040204020203" pitchFamily="34" charset="0"/>
              <a:cs typeface="Nirmala UI" panose="020B0502040204020203" pitchFamily="34" charset="0"/>
            </a:endParaRPr>
          </a:p>
        </p:txBody>
      </p:sp>
      <p:sp>
        <p:nvSpPr>
          <p:cNvPr id="5" name="Title 1">
            <a:extLst>
              <a:ext uri="{FF2B5EF4-FFF2-40B4-BE49-F238E27FC236}">
                <a16:creationId xmlns:a16="http://schemas.microsoft.com/office/drawing/2014/main" id="{4912A385-1848-40D8-A246-A742D823C530}"/>
              </a:ext>
            </a:extLst>
          </p:cNvPr>
          <p:cNvSpPr txBox="1">
            <a:spLocks/>
          </p:cNvSpPr>
          <p:nvPr/>
        </p:nvSpPr>
        <p:spPr>
          <a:xfrm>
            <a:off x="362315" y="306748"/>
            <a:ext cx="10400907" cy="881669"/>
          </a:xfrm>
          <a:prstGeom prst="rect">
            <a:avLst/>
          </a:prstGeom>
        </p:spPr>
        <p:txBody>
          <a:bodyPr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rgbClr val="0B375B"/>
                </a:solidFill>
                <a:latin typeface="Nirmala UI" panose="020B0502040204020203" pitchFamily="34" charset="0"/>
                <a:ea typeface="Nirmala UI" panose="020B0502040204020203" pitchFamily="34" charset="0"/>
                <a:cs typeface="Nirmala UI" panose="020B0502040204020203" pitchFamily="34" charset="0"/>
              </a:rPr>
              <a:t>DOC Fentanyl Task Force</a:t>
            </a:r>
          </a:p>
        </p:txBody>
      </p:sp>
      <p:sp>
        <p:nvSpPr>
          <p:cNvPr id="8" name="Rectangle 7">
            <a:extLst>
              <a:ext uri="{FF2B5EF4-FFF2-40B4-BE49-F238E27FC236}">
                <a16:creationId xmlns:a16="http://schemas.microsoft.com/office/drawing/2014/main" id="{94341A61-DDA1-E414-1F5F-0DE3851F216E}"/>
              </a:ext>
            </a:extLst>
          </p:cNvPr>
          <p:cNvSpPr/>
          <p:nvPr/>
        </p:nvSpPr>
        <p:spPr>
          <a:xfrm>
            <a:off x="189908" y="2705466"/>
            <a:ext cx="3824932" cy="3408676"/>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l" defTabSz="914400" rtl="0" eaLnBrk="1" fontAlgn="auto" latinLnBrk="0" hangingPunct="1">
              <a:spcAft>
                <a:spcPts val="0"/>
              </a:spcAft>
              <a:buClr>
                <a:schemeClr val="bg1"/>
              </a:buClr>
              <a:buSzPct val="80000"/>
              <a:tabLst/>
              <a:defRPr/>
            </a:pPr>
            <a:r>
              <a:rPr lang="en-US" sz="2000" b="1" dirty="0">
                <a:solidFill>
                  <a:srgbClr val="FFFFFF"/>
                </a:solidFill>
                <a:latin typeface="Corbel" panose="020B0503020204020204"/>
              </a:rPr>
              <a:t>Education:</a:t>
            </a:r>
          </a:p>
          <a:p>
            <a:pPr marR="0" lvl="0" algn="l" defTabSz="914400" rtl="0" eaLnBrk="1" fontAlgn="auto" latinLnBrk="0" hangingPunct="1">
              <a:spcAft>
                <a:spcPts val="0"/>
              </a:spcAft>
              <a:buClr>
                <a:schemeClr val="bg1"/>
              </a:buClr>
              <a:buSzPct val="80000"/>
              <a:tabLst/>
              <a:defRPr/>
            </a:pPr>
            <a:endParaRPr lang="en-US" sz="2000" b="1" dirty="0">
              <a:solidFill>
                <a:srgbClr val="FFFFFF"/>
              </a:solidFill>
              <a:latin typeface="Corbel" panose="020B0503020204020204"/>
            </a:endParaRPr>
          </a:p>
          <a:p>
            <a:pPr marL="285750" indent="-285750" algn="l">
              <a:buFont typeface="Arial" panose="020B0604020202020204" pitchFamily="34" charset="0"/>
              <a:buChar char="•"/>
            </a:pPr>
            <a:r>
              <a:rPr lang="en-US" b="0" i="0" u="none" strike="noStrike" baseline="0" dirty="0">
                <a:latin typeface="Calibri-Light"/>
              </a:rPr>
              <a:t>Training staff and incarcerated individuals about the prevalence and dangers of fentanyl.</a:t>
            </a:r>
          </a:p>
          <a:p>
            <a:pPr marL="285750" indent="-285750" algn="l">
              <a:buFont typeface="Arial" panose="020B0604020202020204" pitchFamily="34" charset="0"/>
              <a:buChar char="•"/>
            </a:pPr>
            <a:r>
              <a:rPr lang="en-US" dirty="0">
                <a:latin typeface="Calibri-Light"/>
              </a:rPr>
              <a:t>Provide i</a:t>
            </a:r>
            <a:r>
              <a:rPr lang="en-US" b="0" i="0" u="none" strike="noStrike" baseline="0" dirty="0">
                <a:latin typeface="Calibri-Light"/>
              </a:rPr>
              <a:t>nformation about importance of reducing drug use stigma and supporting treatment.</a:t>
            </a:r>
          </a:p>
          <a:p>
            <a:pPr marL="285750" indent="-285750" algn="l">
              <a:buFont typeface="Arial" panose="020B0604020202020204" pitchFamily="34" charset="0"/>
              <a:buChar char="•"/>
            </a:pPr>
            <a:r>
              <a:rPr lang="en-US" b="0" i="0" u="none" strike="noStrike" baseline="0" dirty="0">
                <a:latin typeface="Calibri-Light"/>
              </a:rPr>
              <a:t>Train staff to work safely and confidently in situations where they may encounter suspected fentanyl.</a:t>
            </a:r>
            <a:endParaRPr kumimoji="0" lang="en-US" sz="2000" b="0" i="0" u="none" strike="noStrike" kern="1200" cap="none" spc="0" normalizeH="0" baseline="0" noProof="0" dirty="0">
              <a:ln>
                <a:noFill/>
              </a:ln>
              <a:solidFill>
                <a:srgbClr val="FFFFFF"/>
              </a:solidFill>
              <a:effectLst/>
              <a:uLnTx/>
              <a:uFillTx/>
              <a:latin typeface="Corbel" panose="020B0503020204020204"/>
            </a:endParaRPr>
          </a:p>
        </p:txBody>
      </p:sp>
      <p:sp>
        <p:nvSpPr>
          <p:cNvPr id="9" name="Rectangle 8">
            <a:extLst>
              <a:ext uri="{FF2B5EF4-FFF2-40B4-BE49-F238E27FC236}">
                <a16:creationId xmlns:a16="http://schemas.microsoft.com/office/drawing/2014/main" id="{0FDC7D0F-5543-3519-AC70-8E5B73F4FCA6}"/>
              </a:ext>
            </a:extLst>
          </p:cNvPr>
          <p:cNvSpPr/>
          <p:nvPr/>
        </p:nvSpPr>
        <p:spPr>
          <a:xfrm>
            <a:off x="4142488" y="2705466"/>
            <a:ext cx="3654891" cy="3408676"/>
          </a:xfrm>
          <a:prstGeom prst="rect">
            <a:avLst/>
          </a:prstGeom>
          <a:solidFill>
            <a:srgbClr val="0099C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l" defTabSz="914400" rtl="0" eaLnBrk="1" fontAlgn="auto" latinLnBrk="0" hangingPunct="1">
              <a:spcAft>
                <a:spcPts val="0"/>
              </a:spcAft>
              <a:buClr>
                <a:schemeClr val="bg1"/>
              </a:buClr>
              <a:buSzPct val="80000"/>
              <a:tabLst/>
              <a:defRPr/>
            </a:pPr>
            <a:r>
              <a:rPr lang="en-US" sz="2000" b="1" dirty="0">
                <a:solidFill>
                  <a:srgbClr val="FFFFFF"/>
                </a:solidFill>
                <a:latin typeface="Corbel" panose="020B0503020204020204"/>
              </a:rPr>
              <a:t>Treatment:</a:t>
            </a:r>
          </a:p>
          <a:p>
            <a:pPr marR="0" lvl="0" algn="l" defTabSz="914400" rtl="0" eaLnBrk="1" fontAlgn="auto" latinLnBrk="0" hangingPunct="1">
              <a:spcAft>
                <a:spcPts val="0"/>
              </a:spcAft>
              <a:buClr>
                <a:schemeClr val="bg1"/>
              </a:buClr>
              <a:buSzPct val="80000"/>
              <a:tabLst/>
              <a:defRPr/>
            </a:pPr>
            <a:endParaRPr lang="en-US" sz="2000" b="1" dirty="0">
              <a:solidFill>
                <a:srgbClr val="FFFFFF"/>
              </a:solidFill>
              <a:latin typeface="Corbel" panose="020B0503020204020204"/>
            </a:endParaRPr>
          </a:p>
          <a:p>
            <a:pPr marL="285750" indent="-285750" algn="l">
              <a:buFont typeface="Arial" panose="020B0604020202020204" pitchFamily="34" charset="0"/>
              <a:buChar char="•"/>
            </a:pPr>
            <a:r>
              <a:rPr lang="en-US" sz="1800" b="0" i="0" u="none" strike="noStrike" baseline="0" dirty="0">
                <a:latin typeface="Calibri-Light"/>
              </a:rPr>
              <a:t>Qualified staff support treatment and recovery using substance use treatment based on evidence-based practices.</a:t>
            </a:r>
          </a:p>
          <a:p>
            <a:pPr algn="l"/>
            <a:endParaRPr lang="en-US" sz="1800" b="0" i="0" u="none" strike="noStrike" baseline="0" dirty="0">
              <a:latin typeface="Calibri-Light"/>
            </a:endParaRPr>
          </a:p>
          <a:p>
            <a:pPr marL="285750" indent="-285750" algn="l">
              <a:buFont typeface="Arial" panose="020B0604020202020204" pitchFamily="34" charset="0"/>
              <a:buChar char="•"/>
            </a:pPr>
            <a:r>
              <a:rPr lang="en-US" sz="1800" b="0" i="0" u="none" strike="noStrike" baseline="0" dirty="0">
                <a:latin typeface="Calibri-Light"/>
              </a:rPr>
              <a:t>Explore options to increase awareness and innovation in our treatment options.</a:t>
            </a:r>
            <a:endParaRPr kumimoji="0" lang="en-US" sz="20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10" name="Rectangle 9">
            <a:extLst>
              <a:ext uri="{FF2B5EF4-FFF2-40B4-BE49-F238E27FC236}">
                <a16:creationId xmlns:a16="http://schemas.microsoft.com/office/drawing/2014/main" id="{129D1F51-F3FC-B1E2-AE98-601C0CCFE787}"/>
              </a:ext>
            </a:extLst>
          </p:cNvPr>
          <p:cNvSpPr/>
          <p:nvPr/>
        </p:nvSpPr>
        <p:spPr>
          <a:xfrm>
            <a:off x="7925027" y="2705466"/>
            <a:ext cx="4077064" cy="3408677"/>
          </a:xfrm>
          <a:prstGeom prst="rect">
            <a:avLst/>
          </a:prstGeom>
          <a:solidFill>
            <a:srgbClr val="0099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l" defTabSz="914400" rtl="0" eaLnBrk="1" fontAlgn="auto" latinLnBrk="0" hangingPunct="1">
              <a:spcAft>
                <a:spcPts val="0"/>
              </a:spcAft>
              <a:buClr>
                <a:schemeClr val="bg1"/>
              </a:buClr>
              <a:buSzPct val="80000"/>
              <a:tabLst/>
              <a:defRPr/>
            </a:pP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Enforcement:</a:t>
            </a:r>
          </a:p>
          <a:p>
            <a:pPr marR="0" lvl="0" algn="l" defTabSz="914400" rtl="0" eaLnBrk="1" fontAlgn="auto" latinLnBrk="0" hangingPunct="1">
              <a:spcAft>
                <a:spcPts val="0"/>
              </a:spcAft>
              <a:buClr>
                <a:schemeClr val="bg1"/>
              </a:buClr>
              <a:buSzPct val="80000"/>
              <a:tabLst/>
              <a:defRPr/>
            </a:pPr>
            <a:endParaRPr kumimoji="0" lang="en-US" sz="2000" b="0" i="0" u="none" strike="noStrike" kern="1200" cap="none" spc="0" normalizeH="0" baseline="0" noProof="0" dirty="0">
              <a:ln>
                <a:noFill/>
              </a:ln>
              <a:solidFill>
                <a:srgbClr val="FFFFFF"/>
              </a:solidFill>
              <a:effectLst/>
              <a:uLnTx/>
              <a:uFillTx/>
              <a:latin typeface="Corbel" panose="020B0503020204020204"/>
              <a:ea typeface="+mn-ea"/>
              <a:cs typeface="+mn-cs"/>
            </a:endParaRPr>
          </a:p>
          <a:p>
            <a:pPr marL="285750" indent="-285750" algn="l">
              <a:buFont typeface="Arial" panose="020B0604020202020204" pitchFamily="34" charset="0"/>
              <a:buChar char="•"/>
            </a:pPr>
            <a:r>
              <a:rPr lang="en-US" sz="1800" b="0" i="0" u="none" strike="noStrike" baseline="0" dirty="0">
                <a:latin typeface="Calibri-Light"/>
              </a:rPr>
              <a:t>Develop agency initiatives to combat the introduction and use of fentanyl and other synthetic opioids.</a:t>
            </a:r>
          </a:p>
          <a:p>
            <a:pPr algn="l"/>
            <a:endParaRPr lang="en-US" sz="1800" b="0" i="0" u="none" strike="noStrike" baseline="0" dirty="0">
              <a:latin typeface="Calibri-Light"/>
            </a:endParaRPr>
          </a:p>
          <a:p>
            <a:pPr marL="285750" indent="-285750" algn="l">
              <a:buFont typeface="Arial" panose="020B0604020202020204" pitchFamily="34" charset="0"/>
              <a:buChar char="•"/>
            </a:pPr>
            <a:r>
              <a:rPr lang="en-US" sz="1800" b="0" i="0" u="none" strike="noStrike" baseline="0" dirty="0">
                <a:latin typeface="Calibri-Light"/>
              </a:rPr>
              <a:t>Collect information to identify vulnerable populations to inform opportunities to intercept illicit controlled substances.</a:t>
            </a:r>
            <a:endParaRPr kumimoji="0" lang="en-US" sz="20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13" name="TextBox 12">
            <a:extLst>
              <a:ext uri="{FF2B5EF4-FFF2-40B4-BE49-F238E27FC236}">
                <a16:creationId xmlns:a16="http://schemas.microsoft.com/office/drawing/2014/main" id="{FF573F81-AA8C-9D0A-AA8D-1B532B1D6E9C}"/>
              </a:ext>
            </a:extLst>
          </p:cNvPr>
          <p:cNvSpPr txBox="1"/>
          <p:nvPr/>
        </p:nvSpPr>
        <p:spPr>
          <a:xfrm>
            <a:off x="362315" y="1652761"/>
            <a:ext cx="7977945" cy="646331"/>
          </a:xfrm>
          <a:prstGeom prst="rect">
            <a:avLst/>
          </a:prstGeom>
          <a:noFill/>
        </p:spPr>
        <p:txBody>
          <a:bodyPr wrap="square" rtlCol="0">
            <a:spAutoFit/>
          </a:bodyPr>
          <a:lstStyle/>
          <a:p>
            <a:r>
              <a:rPr lang="en-US" b="1" i="1" dirty="0">
                <a:solidFill>
                  <a:schemeClr val="accent1">
                    <a:lumMod val="50000"/>
                  </a:schemeClr>
                </a:solidFill>
                <a:latin typeface="+mj-lt"/>
              </a:rPr>
              <a:t>Mission: To design, develop, and implement multi-disciplinary strategies to combat the introduction and proliferation of fentanyl in the DOC population enterprise wide.</a:t>
            </a:r>
          </a:p>
        </p:txBody>
      </p:sp>
    </p:spTree>
    <p:extLst>
      <p:ext uri="{BB962C8B-B14F-4D97-AF65-F5344CB8AC3E}">
        <p14:creationId xmlns:p14="http://schemas.microsoft.com/office/powerpoint/2010/main" val="817841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2962</TotalTime>
  <Words>624</Words>
  <Application>Microsoft Office PowerPoint</Application>
  <PresentationFormat>Widescreen</PresentationFormat>
  <Paragraphs>104</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Calibri-Light</vt:lpstr>
      <vt:lpstr>Corbel</vt:lpstr>
      <vt:lpstr>Nirmala UI</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Knudsen, Kristi L. (DOC)</dc:creator>
  <cp:lastModifiedBy>Hurtado, Mystique (GOIA)</cp:lastModifiedBy>
  <cp:revision>697</cp:revision>
  <cp:lastPrinted>2023-09-22T22:00:03Z</cp:lastPrinted>
  <dcterms:modified xsi:type="dcterms:W3CDTF">2023-10-28T00:23:41Z</dcterms:modified>
</cp:coreProperties>
</file>